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1"/>
  </p:notesMasterIdLst>
  <p:sldIdLst>
    <p:sldId id="302" r:id="rId2"/>
    <p:sldId id="303" r:id="rId3"/>
    <p:sldId id="298" r:id="rId4"/>
    <p:sldId id="294" r:id="rId5"/>
    <p:sldId id="276" r:id="rId6"/>
    <p:sldId id="295" r:id="rId7"/>
    <p:sldId id="304" r:id="rId8"/>
    <p:sldId id="274" r:id="rId9"/>
    <p:sldId id="259" r:id="rId10"/>
    <p:sldId id="301" r:id="rId11"/>
    <p:sldId id="260" r:id="rId12"/>
    <p:sldId id="275" r:id="rId13"/>
    <p:sldId id="277" r:id="rId14"/>
    <p:sldId id="278" r:id="rId15"/>
    <p:sldId id="305" r:id="rId16"/>
    <p:sldId id="281" r:id="rId17"/>
    <p:sldId id="261" r:id="rId18"/>
    <p:sldId id="300" r:id="rId19"/>
    <p:sldId id="299" r:id="rId20"/>
    <p:sldId id="283" r:id="rId21"/>
    <p:sldId id="262" r:id="rId22"/>
    <p:sldId id="284" r:id="rId23"/>
    <p:sldId id="263" r:id="rId24"/>
    <p:sldId id="266" r:id="rId25"/>
    <p:sldId id="297" r:id="rId26"/>
    <p:sldId id="264" r:id="rId27"/>
    <p:sldId id="265" r:id="rId28"/>
    <p:sldId id="285" r:id="rId29"/>
    <p:sldId id="267" r:id="rId30"/>
    <p:sldId id="287" r:id="rId31"/>
    <p:sldId id="268" r:id="rId32"/>
    <p:sldId id="288" r:id="rId33"/>
    <p:sldId id="290" r:id="rId34"/>
    <p:sldId id="269" r:id="rId35"/>
    <p:sldId id="306" r:id="rId36"/>
    <p:sldId id="291" r:id="rId37"/>
    <p:sldId id="292" r:id="rId38"/>
    <p:sldId id="293" r:id="rId39"/>
    <p:sldId id="308"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930" autoAdjust="0"/>
    <p:restoredTop sz="86380" autoAdjust="0"/>
  </p:normalViewPr>
  <p:slideViewPr>
    <p:cSldViewPr>
      <p:cViewPr>
        <p:scale>
          <a:sx n="100" d="100"/>
          <a:sy n="100" d="100"/>
        </p:scale>
        <p:origin x="-450" y="762"/>
      </p:cViewPr>
      <p:guideLst>
        <p:guide orient="horz" pos="2160"/>
        <p:guide pos="2880"/>
      </p:guideLst>
    </p:cSldViewPr>
  </p:slideViewPr>
  <p:outlineViewPr>
    <p:cViewPr>
      <p:scale>
        <a:sx n="33" d="100"/>
        <a:sy n="33" d="100"/>
      </p:scale>
      <p:origin x="0" y="5616"/>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567D3C-6AB5-4B89-B038-982529467BD1}" type="datetimeFigureOut">
              <a:rPr lang="en-US" smtClean="0"/>
              <a:pPr/>
              <a:t>7/13/2017</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1A6B0D-A4FB-4584-9AC7-F139D5C92690}"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a:lnSpc>
                <a:spcPct val="80000"/>
              </a:lnSpc>
              <a:spcBef>
                <a:spcPct val="20000"/>
              </a:spcBef>
              <a:buClr>
                <a:srgbClr val="0000FF"/>
              </a:buClr>
              <a:buSzPct val="110000"/>
            </a:pPr>
            <a:fld id="{8DE9B2B5-00C2-4A82-B2D9-D2B9EBEB7179}" type="slidenum">
              <a:rPr lang="en-GB" b="1" smtClean="0">
                <a:solidFill>
                  <a:srgbClr val="000000"/>
                </a:solidFill>
                <a:latin typeface="Arial" charset="0"/>
                <a:cs typeface="Arial" charset="0"/>
              </a:rPr>
              <a:pPr>
                <a:lnSpc>
                  <a:spcPct val="80000"/>
                </a:lnSpc>
                <a:spcBef>
                  <a:spcPct val="20000"/>
                </a:spcBef>
                <a:buClr>
                  <a:srgbClr val="0000FF"/>
                </a:buClr>
                <a:buSzPct val="110000"/>
              </a:pPr>
              <a:t>22</a:t>
            </a:fld>
            <a:endParaRPr lang="en-GB" b="1" smtClean="0">
              <a:solidFill>
                <a:srgbClr val="000000"/>
              </a:solidFill>
              <a:latin typeface="Arial" charset="0"/>
              <a:cs typeface="Arial" charset="0"/>
            </a:endParaRPr>
          </a:p>
        </p:txBody>
      </p:sp>
      <p:sp>
        <p:nvSpPr>
          <p:cNvPr id="44035" name="Rectangle 2"/>
          <p:cNvSpPr>
            <a:spLocks noGrp="1" noRot="1" noChangeAspect="1" noChangeArrowheads="1" noTextEdit="1"/>
          </p:cNvSpPr>
          <p:nvPr>
            <p:ph type="sldImg"/>
          </p:nvPr>
        </p:nvSpPr>
        <p:spPr bwMode="auto">
          <a:xfrm>
            <a:off x="1144588" y="685800"/>
            <a:ext cx="4573587" cy="3429000"/>
          </a:xfrm>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371A6B0D-A4FB-4584-9AC7-F139D5C92690}" type="slidenum">
              <a:rPr lang="en-IN" smtClean="0"/>
              <a:pPr/>
              <a:t>31</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D913E093-2AC2-466A-9179-7121416D53D3}" type="datetimeFigureOut">
              <a:rPr lang="en-US" smtClean="0"/>
              <a:pPr/>
              <a:t>7/13/2017</a:t>
            </a:fld>
            <a:endParaRPr lang="en-IN"/>
          </a:p>
        </p:txBody>
      </p:sp>
      <p:sp>
        <p:nvSpPr>
          <p:cNvPr id="20" name="Footer Placeholder 19"/>
          <p:cNvSpPr>
            <a:spLocks noGrp="1"/>
          </p:cNvSpPr>
          <p:nvPr>
            <p:ph type="ftr" sz="quarter" idx="11"/>
          </p:nvPr>
        </p:nvSpPr>
        <p:spPr/>
        <p:txBody>
          <a:bodyPr/>
          <a:lstStyle>
            <a:extLst/>
          </a:lstStyle>
          <a:p>
            <a:endParaRPr lang="en-IN"/>
          </a:p>
        </p:txBody>
      </p:sp>
      <p:sp>
        <p:nvSpPr>
          <p:cNvPr id="10" name="Slide Number Placeholder 9"/>
          <p:cNvSpPr>
            <a:spLocks noGrp="1"/>
          </p:cNvSpPr>
          <p:nvPr>
            <p:ph type="sldNum" sz="quarter" idx="12"/>
          </p:nvPr>
        </p:nvSpPr>
        <p:spPr/>
        <p:txBody>
          <a:bodyPr/>
          <a:lstStyle>
            <a:extLst/>
          </a:lstStyle>
          <a:p>
            <a:fld id="{AC8506CA-2408-4333-A188-AE99490C8DD7}" type="slidenum">
              <a:rPr lang="en-IN" smtClean="0"/>
              <a:pPr/>
              <a:t>‹#›</a:t>
            </a:fld>
            <a:endParaRPr lang="en-IN"/>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913E093-2AC2-466A-9179-7121416D53D3}" type="datetimeFigureOut">
              <a:rPr lang="en-US" smtClean="0"/>
              <a:pPr/>
              <a:t>7/13/2017</a:t>
            </a:fld>
            <a:endParaRPr lang="en-IN"/>
          </a:p>
        </p:txBody>
      </p:sp>
      <p:sp>
        <p:nvSpPr>
          <p:cNvPr id="5" name="Footer Placeholder 4"/>
          <p:cNvSpPr>
            <a:spLocks noGrp="1"/>
          </p:cNvSpPr>
          <p:nvPr>
            <p:ph type="ftr" sz="quarter" idx="11"/>
          </p:nvPr>
        </p:nvSpPr>
        <p:spPr/>
        <p:txBody>
          <a:bodyPr/>
          <a:lstStyle>
            <a:extLst/>
          </a:lstStyle>
          <a:p>
            <a:endParaRPr lang="en-IN"/>
          </a:p>
        </p:txBody>
      </p:sp>
      <p:sp>
        <p:nvSpPr>
          <p:cNvPr id="6" name="Slide Number Placeholder 5"/>
          <p:cNvSpPr>
            <a:spLocks noGrp="1"/>
          </p:cNvSpPr>
          <p:nvPr>
            <p:ph type="sldNum" sz="quarter" idx="12"/>
          </p:nvPr>
        </p:nvSpPr>
        <p:spPr/>
        <p:txBody>
          <a:bodyPr/>
          <a:lstStyle>
            <a:extLst/>
          </a:lstStyle>
          <a:p>
            <a:fld id="{AC8506CA-2408-4333-A188-AE99490C8DD7}" type="slidenum">
              <a:rPr lang="en-IN" smtClean="0"/>
              <a:pPr/>
              <a:t>‹#›</a:t>
            </a:fld>
            <a:endParaRPr lang="en-IN"/>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913E093-2AC2-466A-9179-7121416D53D3}" type="datetimeFigureOut">
              <a:rPr lang="en-US" smtClean="0"/>
              <a:pPr/>
              <a:t>7/13/2017</a:t>
            </a:fld>
            <a:endParaRPr lang="en-IN"/>
          </a:p>
        </p:txBody>
      </p:sp>
      <p:sp>
        <p:nvSpPr>
          <p:cNvPr id="5" name="Footer Placeholder 4"/>
          <p:cNvSpPr>
            <a:spLocks noGrp="1"/>
          </p:cNvSpPr>
          <p:nvPr>
            <p:ph type="ftr" sz="quarter" idx="11"/>
          </p:nvPr>
        </p:nvSpPr>
        <p:spPr/>
        <p:txBody>
          <a:bodyPr/>
          <a:lstStyle>
            <a:extLst/>
          </a:lstStyle>
          <a:p>
            <a:endParaRPr lang="en-IN"/>
          </a:p>
        </p:txBody>
      </p:sp>
      <p:sp>
        <p:nvSpPr>
          <p:cNvPr id="6" name="Slide Number Placeholder 5"/>
          <p:cNvSpPr>
            <a:spLocks noGrp="1"/>
          </p:cNvSpPr>
          <p:nvPr>
            <p:ph type="sldNum" sz="quarter" idx="12"/>
          </p:nvPr>
        </p:nvSpPr>
        <p:spPr/>
        <p:txBody>
          <a:bodyPr/>
          <a:lstStyle>
            <a:extLst/>
          </a:lstStyle>
          <a:p>
            <a:fld id="{AC8506CA-2408-4333-A188-AE99490C8DD7}" type="slidenum">
              <a:rPr lang="en-IN" smtClean="0"/>
              <a:pPr/>
              <a:t>‹#›</a:t>
            </a:fld>
            <a:endParaRPr lang="en-I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913E093-2AC2-466A-9179-7121416D53D3}" type="datetimeFigureOut">
              <a:rPr lang="en-US" smtClean="0"/>
              <a:pPr/>
              <a:t>7/13/2017</a:t>
            </a:fld>
            <a:endParaRPr lang="en-IN"/>
          </a:p>
        </p:txBody>
      </p:sp>
      <p:sp>
        <p:nvSpPr>
          <p:cNvPr id="5" name="Footer Placeholder 4"/>
          <p:cNvSpPr>
            <a:spLocks noGrp="1"/>
          </p:cNvSpPr>
          <p:nvPr>
            <p:ph type="ftr" sz="quarter" idx="11"/>
          </p:nvPr>
        </p:nvSpPr>
        <p:spPr/>
        <p:txBody>
          <a:bodyPr/>
          <a:lstStyle>
            <a:extLst/>
          </a:lstStyle>
          <a:p>
            <a:endParaRPr lang="en-IN"/>
          </a:p>
        </p:txBody>
      </p:sp>
      <p:sp>
        <p:nvSpPr>
          <p:cNvPr id="6" name="Slide Number Placeholder 5"/>
          <p:cNvSpPr>
            <a:spLocks noGrp="1"/>
          </p:cNvSpPr>
          <p:nvPr>
            <p:ph type="sldNum" sz="quarter" idx="12"/>
          </p:nvPr>
        </p:nvSpPr>
        <p:spPr/>
        <p:txBody>
          <a:bodyPr/>
          <a:lstStyle>
            <a:extLst/>
          </a:lstStyle>
          <a:p>
            <a:fld id="{AC8506CA-2408-4333-A188-AE99490C8DD7}" type="slidenum">
              <a:rPr lang="en-IN" smtClean="0"/>
              <a:pPr/>
              <a:t>‹#›</a:t>
            </a:fld>
            <a:endParaRPr lang="en-I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D913E093-2AC2-466A-9179-7121416D53D3}" type="datetimeFigureOut">
              <a:rPr lang="en-US" smtClean="0"/>
              <a:pPr/>
              <a:t>7/13/2017</a:t>
            </a:fld>
            <a:endParaRPr lang="en-IN"/>
          </a:p>
        </p:txBody>
      </p:sp>
      <p:sp>
        <p:nvSpPr>
          <p:cNvPr id="5" name="Footer Placeholder 4"/>
          <p:cNvSpPr>
            <a:spLocks noGrp="1"/>
          </p:cNvSpPr>
          <p:nvPr>
            <p:ph type="ftr" sz="quarter" idx="11"/>
          </p:nvPr>
        </p:nvSpPr>
        <p:spPr/>
        <p:txBody>
          <a:bodyPr/>
          <a:lstStyle>
            <a:extLst/>
          </a:lstStyle>
          <a:p>
            <a:endParaRPr lang="en-IN"/>
          </a:p>
        </p:txBody>
      </p:sp>
      <p:sp>
        <p:nvSpPr>
          <p:cNvPr id="6" name="Slide Number Placeholder 5"/>
          <p:cNvSpPr>
            <a:spLocks noGrp="1"/>
          </p:cNvSpPr>
          <p:nvPr>
            <p:ph type="sldNum" sz="quarter" idx="12"/>
          </p:nvPr>
        </p:nvSpPr>
        <p:spPr/>
        <p:txBody>
          <a:bodyPr/>
          <a:lstStyle>
            <a:extLst/>
          </a:lstStyle>
          <a:p>
            <a:fld id="{AC8506CA-2408-4333-A188-AE99490C8DD7}" type="slidenum">
              <a:rPr lang="en-IN" smtClean="0"/>
              <a:pPr/>
              <a:t>‹#›</a:t>
            </a:fld>
            <a:endParaRPr lang="en-IN"/>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913E093-2AC2-466A-9179-7121416D53D3}" type="datetimeFigureOut">
              <a:rPr lang="en-US" smtClean="0"/>
              <a:pPr/>
              <a:t>7/13/2017</a:t>
            </a:fld>
            <a:endParaRPr lang="en-IN"/>
          </a:p>
        </p:txBody>
      </p:sp>
      <p:sp>
        <p:nvSpPr>
          <p:cNvPr id="6" name="Footer Placeholder 5"/>
          <p:cNvSpPr>
            <a:spLocks noGrp="1"/>
          </p:cNvSpPr>
          <p:nvPr>
            <p:ph type="ftr" sz="quarter" idx="11"/>
          </p:nvPr>
        </p:nvSpPr>
        <p:spPr/>
        <p:txBody>
          <a:bodyPr/>
          <a:lstStyle>
            <a:extLst/>
          </a:lstStyle>
          <a:p>
            <a:endParaRPr lang="en-IN"/>
          </a:p>
        </p:txBody>
      </p:sp>
      <p:sp>
        <p:nvSpPr>
          <p:cNvPr id="7" name="Slide Number Placeholder 6"/>
          <p:cNvSpPr>
            <a:spLocks noGrp="1"/>
          </p:cNvSpPr>
          <p:nvPr>
            <p:ph type="sldNum" sz="quarter" idx="12"/>
          </p:nvPr>
        </p:nvSpPr>
        <p:spPr/>
        <p:txBody>
          <a:bodyPr/>
          <a:lstStyle>
            <a:extLst/>
          </a:lstStyle>
          <a:p>
            <a:fld id="{AC8506CA-2408-4333-A188-AE99490C8DD7}" type="slidenum">
              <a:rPr lang="en-IN" smtClean="0"/>
              <a:pPr/>
              <a:t>‹#›</a:t>
            </a:fld>
            <a:endParaRPr lang="en-IN"/>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913E093-2AC2-466A-9179-7121416D53D3}" type="datetimeFigureOut">
              <a:rPr lang="en-US" smtClean="0"/>
              <a:pPr/>
              <a:t>7/13/2017</a:t>
            </a:fld>
            <a:endParaRPr lang="en-IN"/>
          </a:p>
        </p:txBody>
      </p:sp>
      <p:sp>
        <p:nvSpPr>
          <p:cNvPr id="8" name="Footer Placeholder 7"/>
          <p:cNvSpPr>
            <a:spLocks noGrp="1"/>
          </p:cNvSpPr>
          <p:nvPr>
            <p:ph type="ftr" sz="quarter" idx="11"/>
          </p:nvPr>
        </p:nvSpPr>
        <p:spPr/>
        <p:txBody>
          <a:bodyPr/>
          <a:lstStyle>
            <a:extLst/>
          </a:lstStyle>
          <a:p>
            <a:endParaRPr lang="en-IN"/>
          </a:p>
        </p:txBody>
      </p:sp>
      <p:sp>
        <p:nvSpPr>
          <p:cNvPr id="9" name="Slide Number Placeholder 8"/>
          <p:cNvSpPr>
            <a:spLocks noGrp="1"/>
          </p:cNvSpPr>
          <p:nvPr>
            <p:ph type="sldNum" sz="quarter" idx="12"/>
          </p:nvPr>
        </p:nvSpPr>
        <p:spPr/>
        <p:txBody>
          <a:bodyPr/>
          <a:lstStyle>
            <a:extLst/>
          </a:lstStyle>
          <a:p>
            <a:fld id="{AC8506CA-2408-4333-A188-AE99490C8DD7}" type="slidenum">
              <a:rPr lang="en-IN" smtClean="0"/>
              <a:pPr/>
              <a:t>‹#›</a:t>
            </a:fld>
            <a:endParaRPr lang="en-IN"/>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D913E093-2AC2-466A-9179-7121416D53D3}" type="datetimeFigureOut">
              <a:rPr lang="en-US" smtClean="0"/>
              <a:pPr/>
              <a:t>7/13/2017</a:t>
            </a:fld>
            <a:endParaRPr lang="en-IN"/>
          </a:p>
        </p:txBody>
      </p:sp>
      <p:sp>
        <p:nvSpPr>
          <p:cNvPr id="4" name="Footer Placeholder 3"/>
          <p:cNvSpPr>
            <a:spLocks noGrp="1"/>
          </p:cNvSpPr>
          <p:nvPr>
            <p:ph type="ftr" sz="quarter" idx="11"/>
          </p:nvPr>
        </p:nvSpPr>
        <p:spPr/>
        <p:txBody>
          <a:bodyPr/>
          <a:lstStyle>
            <a:extLst/>
          </a:lstStyle>
          <a:p>
            <a:endParaRPr lang="en-IN"/>
          </a:p>
        </p:txBody>
      </p:sp>
      <p:sp>
        <p:nvSpPr>
          <p:cNvPr id="5" name="Slide Number Placeholder 4"/>
          <p:cNvSpPr>
            <a:spLocks noGrp="1"/>
          </p:cNvSpPr>
          <p:nvPr>
            <p:ph type="sldNum" sz="quarter" idx="12"/>
          </p:nvPr>
        </p:nvSpPr>
        <p:spPr/>
        <p:txBody>
          <a:bodyPr/>
          <a:lstStyle>
            <a:extLst/>
          </a:lstStyle>
          <a:p>
            <a:fld id="{AC8506CA-2408-4333-A188-AE99490C8DD7}" type="slidenum">
              <a:rPr lang="en-IN" smtClean="0"/>
              <a:pPr/>
              <a:t>‹#›</a:t>
            </a:fld>
            <a:endParaRPr lang="en-IN"/>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D913E093-2AC2-466A-9179-7121416D53D3}" type="datetimeFigureOut">
              <a:rPr lang="en-US" smtClean="0"/>
              <a:pPr/>
              <a:t>7/13/2017</a:t>
            </a:fld>
            <a:endParaRPr lang="en-IN"/>
          </a:p>
        </p:txBody>
      </p:sp>
      <p:sp>
        <p:nvSpPr>
          <p:cNvPr id="3" name="Footer Placeholder 2"/>
          <p:cNvSpPr>
            <a:spLocks noGrp="1"/>
          </p:cNvSpPr>
          <p:nvPr>
            <p:ph type="ftr" sz="quarter" idx="11"/>
          </p:nvPr>
        </p:nvSpPr>
        <p:spPr/>
        <p:txBody>
          <a:bodyPr/>
          <a:lstStyle>
            <a:extLst/>
          </a:lstStyle>
          <a:p>
            <a:endParaRPr lang="en-IN"/>
          </a:p>
        </p:txBody>
      </p:sp>
      <p:sp>
        <p:nvSpPr>
          <p:cNvPr id="4" name="Slide Number Placeholder 3"/>
          <p:cNvSpPr>
            <a:spLocks noGrp="1"/>
          </p:cNvSpPr>
          <p:nvPr>
            <p:ph type="sldNum" sz="quarter" idx="12"/>
          </p:nvPr>
        </p:nvSpPr>
        <p:spPr/>
        <p:txBody>
          <a:bodyPr/>
          <a:lstStyle>
            <a:extLst/>
          </a:lstStyle>
          <a:p>
            <a:fld id="{AC8506CA-2408-4333-A188-AE99490C8DD7}" type="slidenum">
              <a:rPr lang="en-IN" smtClean="0"/>
              <a:pPr/>
              <a:t>‹#›</a:t>
            </a:fld>
            <a:endParaRPr lang="en-IN"/>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913E093-2AC2-466A-9179-7121416D53D3}" type="datetimeFigureOut">
              <a:rPr lang="en-US" smtClean="0"/>
              <a:pPr/>
              <a:t>7/13/2017</a:t>
            </a:fld>
            <a:endParaRPr lang="en-IN"/>
          </a:p>
        </p:txBody>
      </p:sp>
      <p:sp>
        <p:nvSpPr>
          <p:cNvPr id="6" name="Footer Placeholder 5"/>
          <p:cNvSpPr>
            <a:spLocks noGrp="1"/>
          </p:cNvSpPr>
          <p:nvPr>
            <p:ph type="ftr" sz="quarter" idx="11"/>
          </p:nvPr>
        </p:nvSpPr>
        <p:spPr/>
        <p:txBody>
          <a:bodyPr/>
          <a:lstStyle>
            <a:extLst/>
          </a:lstStyle>
          <a:p>
            <a:endParaRPr lang="en-IN"/>
          </a:p>
        </p:txBody>
      </p:sp>
      <p:sp>
        <p:nvSpPr>
          <p:cNvPr id="7" name="Slide Number Placeholder 6"/>
          <p:cNvSpPr>
            <a:spLocks noGrp="1"/>
          </p:cNvSpPr>
          <p:nvPr>
            <p:ph type="sldNum" sz="quarter" idx="12"/>
          </p:nvPr>
        </p:nvSpPr>
        <p:spPr/>
        <p:txBody>
          <a:bodyPr/>
          <a:lstStyle>
            <a:extLst/>
          </a:lstStyle>
          <a:p>
            <a:fld id="{AC8506CA-2408-4333-A188-AE99490C8DD7}" type="slidenum">
              <a:rPr lang="en-IN" smtClean="0"/>
              <a:pPr/>
              <a:t>‹#›</a:t>
            </a:fld>
            <a:endParaRPr lang="en-IN"/>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D913E093-2AC2-466A-9179-7121416D53D3}" type="datetimeFigureOut">
              <a:rPr lang="en-US" smtClean="0"/>
              <a:pPr/>
              <a:t>7/13/2017</a:t>
            </a:fld>
            <a:endParaRPr lang="en-IN"/>
          </a:p>
        </p:txBody>
      </p:sp>
      <p:sp>
        <p:nvSpPr>
          <p:cNvPr id="6" name="Footer Placeholder 5"/>
          <p:cNvSpPr>
            <a:spLocks noGrp="1"/>
          </p:cNvSpPr>
          <p:nvPr>
            <p:ph type="ftr" sz="quarter" idx="11"/>
          </p:nvPr>
        </p:nvSpPr>
        <p:spPr/>
        <p:txBody>
          <a:bodyPr/>
          <a:lstStyle>
            <a:extLst/>
          </a:lstStyle>
          <a:p>
            <a:endParaRPr lang="en-IN"/>
          </a:p>
        </p:txBody>
      </p:sp>
      <p:sp>
        <p:nvSpPr>
          <p:cNvPr id="7" name="Slide Number Placeholder 6"/>
          <p:cNvSpPr>
            <a:spLocks noGrp="1"/>
          </p:cNvSpPr>
          <p:nvPr>
            <p:ph type="sldNum" sz="quarter" idx="12"/>
          </p:nvPr>
        </p:nvSpPr>
        <p:spPr/>
        <p:txBody>
          <a:bodyPr/>
          <a:lstStyle>
            <a:extLst/>
          </a:lstStyle>
          <a:p>
            <a:fld id="{AC8506CA-2408-4333-A188-AE99490C8DD7}" type="slidenum">
              <a:rPr lang="en-IN" smtClean="0"/>
              <a:pPr/>
              <a:t>‹#›</a:t>
            </a:fld>
            <a:endParaRPr lang="en-IN"/>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D913E093-2AC2-466A-9179-7121416D53D3}" type="datetimeFigureOut">
              <a:rPr lang="en-US" smtClean="0"/>
              <a:pPr/>
              <a:t>7/13/2017</a:t>
            </a:fld>
            <a:endParaRPr lang="en-IN"/>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IN"/>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C8506CA-2408-4333-A188-AE99490C8DD7}" type="slidenum">
              <a:rPr lang="en-IN" smtClean="0"/>
              <a:pPr/>
              <a:t>‹#›</a:t>
            </a:fld>
            <a:endParaRPr lang="en-IN"/>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708392" cy="2214554"/>
          </a:xfrm>
        </p:spPr>
        <p:txBody>
          <a:bodyPr>
            <a:normAutofit fontScale="90000"/>
          </a:bodyPr>
          <a:lstStyle/>
          <a:p>
            <a:r>
              <a:rPr lang="en-IN" dirty="0" smtClean="0"/>
              <a:t>TRIBUTE TO THE HERO OF THE DAY AND GUIDING SOURCE TO INDIANS - DR VERGHESE KURIEN</a:t>
            </a:r>
            <a:endParaRPr lang="en-IN" dirty="0"/>
          </a:p>
        </p:txBody>
      </p:sp>
      <p:pic>
        <p:nvPicPr>
          <p:cNvPr id="6" name="Content Placeholder 5" descr="VK 6.jpg"/>
          <p:cNvPicPr>
            <a:picLocks noGrp="1" noChangeAspect="1"/>
          </p:cNvPicPr>
          <p:nvPr>
            <p:ph idx="1"/>
          </p:nvPr>
        </p:nvPicPr>
        <p:blipFill>
          <a:blip r:embed="rId2"/>
          <a:stretch>
            <a:fillRect/>
          </a:stretch>
        </p:blipFill>
        <p:spPr>
          <a:xfrm>
            <a:off x="2000232" y="2500306"/>
            <a:ext cx="6858048" cy="3286148"/>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 BELIVE IN</a:t>
            </a:r>
            <a:endParaRPr lang="en-IN" dirty="0"/>
          </a:p>
        </p:txBody>
      </p:sp>
      <p:sp>
        <p:nvSpPr>
          <p:cNvPr id="3" name="Content Placeholder 2"/>
          <p:cNvSpPr>
            <a:spLocks noGrp="1"/>
          </p:cNvSpPr>
          <p:nvPr>
            <p:ph idx="1"/>
          </p:nvPr>
        </p:nvSpPr>
        <p:spPr/>
        <p:txBody>
          <a:bodyPr/>
          <a:lstStyle/>
          <a:p>
            <a:r>
              <a:rPr lang="en-IN" dirty="0" smtClean="0"/>
              <a:t>MAKE COMPETITVE ADVANTAGE +VELY, SHOW THE DIFFERENCE TO OTHERS.</a:t>
            </a:r>
            <a:endParaRPr lang="en-IN"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What is the Problem ?</a:t>
            </a:r>
            <a:endParaRPr lang="en-IN" dirty="0"/>
          </a:p>
        </p:txBody>
      </p:sp>
      <p:sp>
        <p:nvSpPr>
          <p:cNvPr id="3" name="Content Placeholder 2"/>
          <p:cNvSpPr>
            <a:spLocks noGrp="1"/>
          </p:cNvSpPr>
          <p:nvPr>
            <p:ph idx="1"/>
          </p:nvPr>
        </p:nvSpPr>
        <p:spPr/>
        <p:txBody>
          <a:bodyPr>
            <a:normAutofit lnSpcReduction="10000"/>
          </a:bodyPr>
          <a:lstStyle/>
          <a:p>
            <a:r>
              <a:rPr lang="en-IN" dirty="0" smtClean="0"/>
              <a:t>Problem an Opportunity.</a:t>
            </a:r>
          </a:p>
          <a:p>
            <a:r>
              <a:rPr lang="en-IN" dirty="0" smtClean="0"/>
              <a:t>Farmers were led and Used</a:t>
            </a:r>
          </a:p>
          <a:p>
            <a:r>
              <a:rPr lang="en-IN" dirty="0" smtClean="0"/>
              <a:t>WHAT IS GOVERNMENT ?</a:t>
            </a:r>
          </a:p>
          <a:p>
            <a:r>
              <a:rPr lang="en-IN" dirty="0" smtClean="0">
                <a:solidFill>
                  <a:srgbClr val="FF0000"/>
                </a:solidFill>
                <a:effectLst>
                  <a:outerShdw blurRad="38100" dist="38100" dir="2700000" algn="tl">
                    <a:srgbClr val="000000">
                      <a:alpha val="43137"/>
                    </a:srgbClr>
                  </a:outerShdw>
                </a:effectLst>
              </a:rPr>
              <a:t>FARMERS/ PRODUCERS VS CONSUMERS VS GOVENMENT( task)</a:t>
            </a:r>
          </a:p>
          <a:p>
            <a:r>
              <a:rPr lang="en-IN" dirty="0" smtClean="0"/>
              <a:t>Technology / Government.</a:t>
            </a:r>
          </a:p>
          <a:p>
            <a:r>
              <a:rPr lang="en-IN" dirty="0" smtClean="0"/>
              <a:t>Loan waiver/ Interest Reduction</a:t>
            </a:r>
          </a:p>
          <a:p>
            <a:r>
              <a:rPr lang="en-IN" dirty="0" smtClean="0"/>
              <a:t>Political based</a:t>
            </a:r>
          </a:p>
          <a:p>
            <a:pPr>
              <a:buNone/>
            </a:pPr>
            <a:r>
              <a:rPr lang="en-IN" dirty="0" smtClean="0"/>
              <a:t> </a:t>
            </a:r>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GOVERNMENT</a:t>
            </a:r>
            <a:endParaRPr lang="en-IN" dirty="0"/>
          </a:p>
        </p:txBody>
      </p:sp>
      <p:sp>
        <p:nvSpPr>
          <p:cNvPr id="3" name="Content Placeholder 2"/>
          <p:cNvSpPr>
            <a:spLocks noGrp="1"/>
          </p:cNvSpPr>
          <p:nvPr>
            <p:ph idx="1"/>
          </p:nvPr>
        </p:nvSpPr>
        <p:spPr/>
        <p:txBody>
          <a:bodyPr>
            <a:normAutofit fontScale="92500"/>
          </a:bodyPr>
          <a:lstStyle/>
          <a:p>
            <a:r>
              <a:rPr lang="en-IN" dirty="0" smtClean="0"/>
              <a:t>TECHNOLOGY</a:t>
            </a:r>
          </a:p>
          <a:p>
            <a:r>
              <a:rPr lang="en-IN" dirty="0" smtClean="0"/>
              <a:t>BOTH ARE MAINLY GOVERNED BY THE GOVERNMENT. BOTH OPERATE ON SOP</a:t>
            </a:r>
          </a:p>
          <a:p>
            <a:r>
              <a:rPr lang="en-IN" dirty="0" smtClean="0"/>
              <a:t>YOU GIVE WHAT YOU KNOW, WHAT YOU HAVE. – SOP FORM OF GOVERNANCE</a:t>
            </a:r>
          </a:p>
          <a:p>
            <a:r>
              <a:rPr lang="en-IN" dirty="0" smtClean="0"/>
              <a:t>MANAGERS SHALL GIVE WHAT IS REQUIRED</a:t>
            </a:r>
          </a:p>
          <a:p>
            <a:r>
              <a:rPr lang="en-IN" dirty="0" smtClean="0"/>
              <a:t>DR KURIEN GAVE WHAT WAS REQUIRED</a:t>
            </a:r>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 DR.KURIEN, Milk Man of the </a:t>
            </a:r>
            <a:r>
              <a:rPr lang="en-IN" dirty="0" err="1" smtClean="0"/>
              <a:t>Country,Father</a:t>
            </a:r>
            <a:r>
              <a:rPr lang="en-IN" dirty="0" smtClean="0"/>
              <a:t> of White Revolution</a:t>
            </a:r>
            <a:endParaRPr lang="en-IN" dirty="0"/>
          </a:p>
        </p:txBody>
      </p:sp>
      <p:pic>
        <p:nvPicPr>
          <p:cNvPr id="4" name="Content Placeholder 3" descr="Dr.-Kurien--1.jpg"/>
          <p:cNvPicPr>
            <a:picLocks noGrp="1" noChangeAspect="1"/>
          </p:cNvPicPr>
          <p:nvPr>
            <p:ph idx="1"/>
          </p:nvPr>
        </p:nvPicPr>
        <p:blipFill>
          <a:blip r:embed="rId2"/>
          <a:stretch>
            <a:fillRect/>
          </a:stretch>
        </p:blipFill>
        <p:spPr>
          <a:xfrm>
            <a:off x="2784475" y="1447800"/>
            <a:ext cx="4800600" cy="4800600"/>
          </a:xfrm>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t>
            </a:r>
            <a:r>
              <a:rPr lang="en-US" dirty="0" err="1" smtClean="0"/>
              <a:t>Amul</a:t>
            </a:r>
            <a:r>
              <a:rPr lang="en-US" dirty="0" smtClean="0"/>
              <a:t> &amp; </a:t>
            </a:r>
            <a:r>
              <a:rPr lang="en-US" dirty="0" err="1" smtClean="0"/>
              <a:t>Kurien</a:t>
            </a:r>
            <a:r>
              <a:rPr lang="en-US" dirty="0" smtClean="0"/>
              <a:t>  Made Success</a:t>
            </a:r>
            <a:endParaRPr lang="en-IN" dirty="0"/>
          </a:p>
        </p:txBody>
      </p:sp>
      <p:sp>
        <p:nvSpPr>
          <p:cNvPr id="3" name="Content Placeholder 2"/>
          <p:cNvSpPr>
            <a:spLocks noGrp="1"/>
          </p:cNvSpPr>
          <p:nvPr>
            <p:ph idx="1"/>
          </p:nvPr>
        </p:nvSpPr>
        <p:spPr/>
        <p:txBody>
          <a:bodyPr>
            <a:normAutofit fontScale="85000" lnSpcReduction="20000"/>
          </a:bodyPr>
          <a:lstStyle/>
          <a:p>
            <a:r>
              <a:rPr lang="en-US" dirty="0" smtClean="0"/>
              <a:t>Giving maximum around 70% of Consumer rupee of Milk to the </a:t>
            </a:r>
            <a:r>
              <a:rPr lang="en-US" dirty="0" err="1" smtClean="0"/>
              <a:t>Producers,round</a:t>
            </a:r>
            <a:r>
              <a:rPr lang="en-US" dirty="0" smtClean="0"/>
              <a:t> the year through Producers institutions.</a:t>
            </a:r>
          </a:p>
          <a:p>
            <a:r>
              <a:rPr lang="en-US" dirty="0" smtClean="0"/>
              <a:t>The biggest and Successful Rural development </a:t>
            </a:r>
            <a:r>
              <a:rPr lang="en-US" dirty="0" err="1" smtClean="0"/>
              <a:t>programme</a:t>
            </a:r>
            <a:r>
              <a:rPr lang="en-US" dirty="0" smtClean="0"/>
              <a:t> in the World.</a:t>
            </a:r>
          </a:p>
          <a:p>
            <a:r>
              <a:rPr lang="en-US" dirty="0" smtClean="0"/>
              <a:t>Creation of the best Institutions in the World.</a:t>
            </a:r>
          </a:p>
          <a:p>
            <a:r>
              <a:rPr lang="en-US" dirty="0" smtClean="0"/>
              <a:t>Farmers uncommon wisdom- Give them, shall Manage.</a:t>
            </a:r>
          </a:p>
          <a:p>
            <a:r>
              <a:rPr lang="en-US" dirty="0" smtClean="0"/>
              <a:t>Generation Fund and Managing the Material and Fund</a:t>
            </a:r>
          </a:p>
          <a:p>
            <a:r>
              <a:rPr lang="en-US" dirty="0" smtClean="0"/>
              <a:t>“Sir, Please Tell 3 best  attributes U to become Success”</a:t>
            </a:r>
            <a:endParaRPr lang="en-IN" dirty="0" smtClean="0"/>
          </a:p>
          <a:p>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smtClean="0"/>
              <a:t>Integrity</a:t>
            </a:r>
          </a:p>
          <a:p>
            <a:r>
              <a:rPr lang="en-IN" dirty="0" smtClean="0"/>
              <a:t>Integrity</a:t>
            </a:r>
          </a:p>
          <a:p>
            <a:r>
              <a:rPr lang="en-IN" dirty="0" smtClean="0"/>
              <a:t>Integrity</a:t>
            </a:r>
          </a:p>
          <a:p>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t>Managing the Prime Ministers</a:t>
            </a:r>
            <a:endParaRPr lang="en-IN" dirty="0"/>
          </a:p>
        </p:txBody>
      </p:sp>
      <p:sp>
        <p:nvSpPr>
          <p:cNvPr id="19458" name="Content Placeholder 1"/>
          <p:cNvSpPr>
            <a:spLocks noGrp="1"/>
          </p:cNvSpPr>
          <p:nvPr>
            <p:ph idx="1"/>
          </p:nvPr>
        </p:nvSpPr>
        <p:spPr/>
        <p:txBody>
          <a:bodyPr/>
          <a:lstStyle/>
          <a:p>
            <a:r>
              <a:rPr lang="en-US" smtClean="0"/>
              <a:t>Sastri</a:t>
            </a:r>
          </a:p>
          <a:p>
            <a:r>
              <a:rPr lang="en-US" smtClean="0"/>
              <a:t>Mrs.Gandhi</a:t>
            </a:r>
          </a:p>
          <a:p>
            <a:r>
              <a:rPr lang="en-US" smtClean="0"/>
              <a:t>VP Singh,HD Gowda,Gujral,Chandrasekar</a:t>
            </a:r>
          </a:p>
          <a:p>
            <a:r>
              <a:rPr lang="en-US" smtClean="0"/>
              <a:t>PV Narasimha Rao</a:t>
            </a:r>
          </a:p>
          <a:p>
            <a:r>
              <a:rPr lang="en-US" smtClean="0"/>
              <a:t>Rajiv Gandhi</a:t>
            </a:r>
          </a:p>
          <a:p>
            <a:r>
              <a:rPr lang="en-US" smtClean="0"/>
              <a:t>AB Vajpai</a:t>
            </a:r>
          </a:p>
          <a:p>
            <a:r>
              <a:rPr lang="en-US" smtClean="0"/>
              <a:t>Manmohan Singh</a:t>
            </a:r>
            <a:endParaRPr lang="en-IN" smtClean="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Milk – Dairy – </a:t>
            </a:r>
            <a:r>
              <a:rPr lang="en-IN" dirty="0" err="1" smtClean="0"/>
              <a:t>Dr.V</a:t>
            </a:r>
            <a:r>
              <a:rPr lang="en-IN" dirty="0" smtClean="0"/>
              <a:t> </a:t>
            </a:r>
            <a:r>
              <a:rPr lang="en-IN" dirty="0" err="1" smtClean="0"/>
              <a:t>Kurien</a:t>
            </a:r>
            <a:endParaRPr lang="en-IN" dirty="0"/>
          </a:p>
        </p:txBody>
      </p:sp>
      <p:sp>
        <p:nvSpPr>
          <p:cNvPr id="3" name="Content Placeholder 2"/>
          <p:cNvSpPr>
            <a:spLocks noGrp="1"/>
          </p:cNvSpPr>
          <p:nvPr>
            <p:ph idx="1"/>
          </p:nvPr>
        </p:nvSpPr>
        <p:spPr/>
        <p:txBody>
          <a:bodyPr>
            <a:normAutofit lnSpcReduction="10000"/>
          </a:bodyPr>
          <a:lstStyle/>
          <a:p>
            <a:r>
              <a:rPr lang="en-IN" dirty="0" smtClean="0"/>
              <a:t>Celebrate the Success</a:t>
            </a:r>
          </a:p>
          <a:p>
            <a:r>
              <a:rPr lang="en-IN" dirty="0" smtClean="0"/>
              <a:t>Operation Flood</a:t>
            </a:r>
          </a:p>
          <a:p>
            <a:r>
              <a:rPr lang="en-IN" dirty="0" smtClean="0"/>
              <a:t>Most successful Rural Development Programme in the World.</a:t>
            </a:r>
          </a:p>
          <a:p>
            <a:r>
              <a:rPr lang="en-IN" dirty="0" smtClean="0"/>
              <a:t>ROI</a:t>
            </a:r>
          </a:p>
          <a:p>
            <a:r>
              <a:rPr lang="en-IN" dirty="0" smtClean="0"/>
              <a:t>India – world number one in Milk Production</a:t>
            </a:r>
          </a:p>
          <a:p>
            <a:r>
              <a:rPr lang="en-IN" dirty="0" smtClean="0"/>
              <a:t>Round the year Production and Marketing with Volume</a:t>
            </a:r>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Where is </a:t>
            </a:r>
            <a:r>
              <a:rPr lang="en-IN" dirty="0" err="1" smtClean="0"/>
              <a:t>Bharath</a:t>
            </a:r>
            <a:r>
              <a:rPr lang="en-IN" dirty="0" smtClean="0"/>
              <a:t> </a:t>
            </a:r>
            <a:r>
              <a:rPr lang="en-IN" dirty="0" err="1" smtClean="0"/>
              <a:t>Ratna</a:t>
            </a:r>
            <a:r>
              <a:rPr lang="en-IN" dirty="0" smtClean="0"/>
              <a:t> ?</a:t>
            </a:r>
            <a:endParaRPr lang="en-IN" dirty="0"/>
          </a:p>
        </p:txBody>
      </p:sp>
      <p:sp>
        <p:nvSpPr>
          <p:cNvPr id="3" name="Content Placeholder 2"/>
          <p:cNvSpPr>
            <a:spLocks noGrp="1"/>
          </p:cNvSpPr>
          <p:nvPr>
            <p:ph idx="1"/>
          </p:nvPr>
        </p:nvSpPr>
        <p:spPr/>
        <p:txBody>
          <a:bodyPr>
            <a:normAutofit fontScale="92500" lnSpcReduction="10000"/>
          </a:bodyPr>
          <a:lstStyle/>
          <a:p>
            <a:pPr>
              <a:buNone/>
            </a:pPr>
            <a:r>
              <a:rPr lang="en-IN" dirty="0" smtClean="0"/>
              <a:t>“</a:t>
            </a:r>
            <a:r>
              <a:rPr lang="en-IN" b="1" dirty="0" smtClean="0">
                <a:solidFill>
                  <a:srgbClr val="FF0000"/>
                </a:solidFill>
                <a:latin typeface="Comic Sans MS" pitchFamily="66" charset="0"/>
              </a:rPr>
              <a:t>A CIVILISED SOCIETY MUST SHOW GRATITUDE,  WHEN PEOPLE CAN SENSE IT OR IF NO GRATITUDE AT ALL  AND IF OUR COUNTRY  DOES NOT STAND AND SALUTE DR VERGHESE KURIEN WITH BHARTH RATNA, I DO NOT KNOW  WHO ELSE DESERVE IT”</a:t>
            </a:r>
          </a:p>
          <a:p>
            <a:pPr>
              <a:buNone/>
            </a:pPr>
            <a:r>
              <a:rPr lang="en-IN" b="1" dirty="0" smtClean="0">
                <a:solidFill>
                  <a:srgbClr val="00B050"/>
                </a:solidFill>
                <a:latin typeface="Comic Sans MS" pitchFamily="66" charset="0"/>
              </a:rPr>
              <a:t>        </a:t>
            </a:r>
            <a:r>
              <a:rPr lang="en-IN" dirty="0" smtClean="0">
                <a:solidFill>
                  <a:srgbClr val="00B050"/>
                </a:solidFill>
              </a:rPr>
              <a:t>                               N R N M</a:t>
            </a:r>
          </a:p>
          <a:p>
            <a:pPr>
              <a:buNone/>
            </a:pPr>
            <a:r>
              <a:rPr lang="en-IN" dirty="0" smtClean="0"/>
              <a:t>       </a:t>
            </a:r>
            <a:endParaRPr lang="en-IN"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Where is </a:t>
            </a:r>
            <a:r>
              <a:rPr lang="en-IN" dirty="0" err="1" smtClean="0"/>
              <a:t>Bharath</a:t>
            </a:r>
            <a:r>
              <a:rPr lang="en-IN" dirty="0" smtClean="0"/>
              <a:t> </a:t>
            </a:r>
            <a:r>
              <a:rPr lang="en-IN" dirty="0" err="1" smtClean="0"/>
              <a:t>Ratna</a:t>
            </a:r>
            <a:r>
              <a:rPr lang="en-IN" dirty="0" smtClean="0"/>
              <a:t> ?</a:t>
            </a:r>
            <a:endParaRPr lang="en-IN" dirty="0"/>
          </a:p>
        </p:txBody>
      </p:sp>
      <p:sp>
        <p:nvSpPr>
          <p:cNvPr id="3" name="Content Placeholder 2"/>
          <p:cNvSpPr>
            <a:spLocks noGrp="1"/>
          </p:cNvSpPr>
          <p:nvPr>
            <p:ph idx="1"/>
          </p:nvPr>
        </p:nvSpPr>
        <p:spPr/>
        <p:txBody>
          <a:bodyPr/>
          <a:lstStyle/>
          <a:p>
            <a:r>
              <a:rPr lang="en-IN" dirty="0" smtClean="0"/>
              <a:t>Let Us have a Milk Day here and Have </a:t>
            </a:r>
            <a:r>
              <a:rPr lang="en-IN" dirty="0" err="1" smtClean="0"/>
              <a:t>Dr.Kurien</a:t>
            </a:r>
            <a:r>
              <a:rPr lang="en-IN" dirty="0" smtClean="0"/>
              <a:t> Memorial  Business talk with Students .  A PROPOSAL TO CELEBRATE THE SUCCESS.</a:t>
            </a:r>
          </a:p>
          <a:p>
            <a:r>
              <a:rPr lang="en-IN" dirty="0" smtClean="0"/>
              <a:t>IT IS  VIVEKANANDA , MK &amp; VK MADE COUNTRY PROUD.</a:t>
            </a:r>
          </a:p>
          <a:p>
            <a:r>
              <a:rPr lang="en-IN" dirty="0" smtClean="0"/>
              <a:t>COMMON FACTOR BETWEEN THE 3 </a:t>
            </a:r>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p:txBody>
          <a:bodyPr/>
          <a:lstStyle/>
          <a:p>
            <a:r>
              <a:rPr lang="en-IN" dirty="0" smtClean="0"/>
              <a:t>Welcome  and Greetings to the Management, Professors and Students of </a:t>
            </a:r>
            <a:r>
              <a:rPr lang="en-IN" dirty="0" err="1" smtClean="0"/>
              <a:t>Karpagam</a:t>
            </a:r>
            <a:r>
              <a:rPr lang="en-IN" dirty="0" smtClean="0"/>
              <a:t> Community</a:t>
            </a:r>
          </a:p>
          <a:p>
            <a:r>
              <a:rPr lang="en-IN" dirty="0" smtClean="0"/>
              <a:t>Only one Message to Students – </a:t>
            </a:r>
          </a:p>
          <a:p>
            <a:r>
              <a:rPr lang="en-IN" dirty="0" smtClean="0"/>
              <a:t>Enjoy  as  student and every part of the life but be True &amp; Responsive to yourself.</a:t>
            </a:r>
          </a:p>
          <a:p>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t>Tribute </a:t>
            </a:r>
            <a:r>
              <a:rPr lang="en-US" dirty="0" err="1" smtClean="0"/>
              <a:t>Dr.Kurien</a:t>
            </a:r>
            <a:endParaRPr lang="en-IN" dirty="0"/>
          </a:p>
        </p:txBody>
      </p:sp>
      <p:sp>
        <p:nvSpPr>
          <p:cNvPr id="20482" name="Content Placeholder 1"/>
          <p:cNvSpPr>
            <a:spLocks noGrp="1"/>
          </p:cNvSpPr>
          <p:nvPr>
            <p:ph idx="1"/>
          </p:nvPr>
        </p:nvSpPr>
        <p:spPr/>
        <p:txBody>
          <a:bodyPr/>
          <a:lstStyle/>
          <a:p>
            <a:endParaRPr lang="en-IN" dirty="0" smtClean="0"/>
          </a:p>
        </p:txBody>
      </p:sp>
      <p:graphicFrame>
        <p:nvGraphicFramePr>
          <p:cNvPr id="20484" name="Object 4"/>
          <p:cNvGraphicFramePr>
            <a:graphicFrameLocks noChangeAspect="1"/>
          </p:cNvGraphicFramePr>
          <p:nvPr/>
        </p:nvGraphicFramePr>
        <p:xfrm>
          <a:off x="2000232" y="2143117"/>
          <a:ext cx="5786478" cy="1071569"/>
        </p:xfrm>
        <a:graphic>
          <a:graphicData uri="http://schemas.openxmlformats.org/presentationml/2006/ole">
            <p:oleObj spid="_x0000_s1026" name="Packager Shell Object" showAsIcon="1" r:id="rId3" imgW="1995120" imgH="437760" progId="Package">
              <p:embed/>
            </p:oleObj>
          </a:graphicData>
        </a:graphic>
      </p:graphicFrame>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Single most Best Commodity in Farmers Revenue</a:t>
            </a:r>
            <a:endParaRPr lang="en-IN" dirty="0"/>
          </a:p>
        </p:txBody>
      </p:sp>
      <p:sp>
        <p:nvSpPr>
          <p:cNvPr id="3" name="Content Placeholder 2"/>
          <p:cNvSpPr>
            <a:spLocks noGrp="1"/>
          </p:cNvSpPr>
          <p:nvPr>
            <p:ph idx="1"/>
          </p:nvPr>
        </p:nvSpPr>
        <p:spPr/>
        <p:txBody>
          <a:bodyPr>
            <a:normAutofit/>
          </a:bodyPr>
          <a:lstStyle/>
          <a:p>
            <a:r>
              <a:rPr lang="en-IN" dirty="0" smtClean="0"/>
              <a:t>Rs.1.3 L </a:t>
            </a:r>
            <a:r>
              <a:rPr lang="en-IN" dirty="0" err="1" smtClean="0"/>
              <a:t>Crs</a:t>
            </a:r>
            <a:r>
              <a:rPr lang="en-IN" dirty="0" smtClean="0"/>
              <a:t> Indian GDP,  Agriculture – 17% Dairy 3.5 %</a:t>
            </a:r>
          </a:p>
          <a:p>
            <a:r>
              <a:rPr lang="en-IN" dirty="0" smtClean="0"/>
              <a:t>26 Federation 181 District Unions,1.71 </a:t>
            </a:r>
            <a:r>
              <a:rPr lang="en-IN" dirty="0" err="1" smtClean="0"/>
              <a:t>Crs</a:t>
            </a:r>
            <a:r>
              <a:rPr lang="en-IN" dirty="0" smtClean="0"/>
              <a:t>           DCS  4.25 Cr KGPD</a:t>
            </a:r>
          </a:p>
          <a:p>
            <a:r>
              <a:rPr lang="en-IN" dirty="0" smtClean="0"/>
              <a:t>Private participation in Milk</a:t>
            </a:r>
          </a:p>
          <a:p>
            <a:r>
              <a:rPr lang="en-IN" dirty="0" smtClean="0"/>
              <a:t>No farmers Suicides in Milk Procurement centres</a:t>
            </a:r>
          </a:p>
          <a:p>
            <a:r>
              <a:rPr lang="en-IN" dirty="0" smtClean="0"/>
              <a:t>Number of Employees</a:t>
            </a:r>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5195" name="Group 91"/>
          <p:cNvGraphicFramePr>
            <a:graphicFrameLocks noGrp="1"/>
          </p:cNvGraphicFramePr>
          <p:nvPr>
            <p:ph idx="1"/>
          </p:nvPr>
        </p:nvGraphicFramePr>
        <p:xfrm>
          <a:off x="211015" y="2214554"/>
          <a:ext cx="3500461" cy="1285884"/>
        </p:xfrm>
        <a:graphic>
          <a:graphicData uri="http://schemas.openxmlformats.org/drawingml/2006/table">
            <a:tbl>
              <a:tblPr>
                <a:effectLst>
                  <a:innerShdw blurRad="63500" dist="50800" dir="13500000">
                    <a:prstClr val="black">
                      <a:alpha val="50000"/>
                    </a:prstClr>
                  </a:innerShdw>
                </a:effectLst>
              </a:tblPr>
              <a:tblGrid>
                <a:gridCol w="3500461"/>
              </a:tblGrid>
              <a:tr h="848208">
                <a:tc>
                  <a:txBody>
                    <a:bodyPr/>
                    <a:lstStyle/>
                    <a:p>
                      <a:pPr marL="0" marR="0" lvl="0" indent="0" algn="ctr" defTabSz="914400" rtl="0" eaLnBrk="1" fontAlgn="base" latinLnBrk="0" hangingPunct="1">
                        <a:lnSpc>
                          <a:spcPct val="110000"/>
                        </a:lnSpc>
                        <a:spcBef>
                          <a:spcPct val="40000"/>
                        </a:spcBef>
                        <a:spcAft>
                          <a:spcPct val="0"/>
                        </a:spcAft>
                        <a:buClr>
                          <a:schemeClr val="hlink"/>
                        </a:buClr>
                        <a:buSzPct val="110000"/>
                        <a:buFont typeface="Wingdings" pitchFamily="2" charset="2"/>
                        <a:buNone/>
                        <a:tabLst/>
                      </a:pPr>
                      <a:r>
                        <a:rPr kumimoji="0" lang="en-US" sz="2000" b="0" i="0" u="none" strike="noStrike" cap="none" normalizeH="0" baseline="0" dirty="0" smtClean="0">
                          <a:ln>
                            <a:noFill/>
                          </a:ln>
                          <a:solidFill>
                            <a:schemeClr val="bg1"/>
                          </a:solidFill>
                          <a:effectLst/>
                          <a:latin typeface="Tahoma" pitchFamily="34" charset="0"/>
                          <a:cs typeface="Arial" charset="0"/>
                        </a:rPr>
                        <a:t>Milk consumed/ used</a:t>
                      </a:r>
                      <a:br>
                        <a:rPr kumimoji="0" lang="en-US" sz="2000" b="0" i="0" u="none" strike="noStrike" cap="none" normalizeH="0" baseline="0" dirty="0" smtClean="0">
                          <a:ln>
                            <a:noFill/>
                          </a:ln>
                          <a:solidFill>
                            <a:schemeClr val="bg1"/>
                          </a:solidFill>
                          <a:effectLst/>
                          <a:latin typeface="Tahoma" pitchFamily="34" charset="0"/>
                          <a:cs typeface="Arial" charset="0"/>
                        </a:rPr>
                      </a:br>
                      <a:r>
                        <a:rPr kumimoji="0" lang="en-US" sz="2000" b="0" i="0" u="none" strike="noStrike" cap="none" normalizeH="0" baseline="0" dirty="0" smtClean="0">
                          <a:ln>
                            <a:noFill/>
                          </a:ln>
                          <a:solidFill>
                            <a:schemeClr val="bg1"/>
                          </a:solidFill>
                          <a:effectLst/>
                          <a:latin typeface="Tahoma" pitchFamily="34" charset="0"/>
                          <a:cs typeface="Arial" charset="0"/>
                        </a:rPr>
                        <a:t>in production areas itself</a:t>
                      </a:r>
                    </a:p>
                  </a:txBody>
                  <a:tcPr marL="194498" marR="1944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alpha val="50195"/>
                      </a:srgbClr>
                    </a:solidFill>
                  </a:tcPr>
                </a:tc>
              </a:tr>
              <a:tr h="437676">
                <a:tc>
                  <a:txBody>
                    <a:bodyPr/>
                    <a:lstStyle/>
                    <a:p>
                      <a:pPr marL="0" marR="0" lvl="0" indent="0" algn="ctr" defTabSz="914400" rtl="0" eaLnBrk="1" fontAlgn="base" latinLnBrk="0" hangingPunct="1">
                        <a:lnSpc>
                          <a:spcPct val="110000"/>
                        </a:lnSpc>
                        <a:spcBef>
                          <a:spcPct val="40000"/>
                        </a:spcBef>
                        <a:spcAft>
                          <a:spcPct val="0"/>
                        </a:spcAft>
                        <a:buClr>
                          <a:schemeClr val="hlink"/>
                        </a:buClr>
                        <a:buSzPct val="110000"/>
                        <a:buFont typeface="Wingdings" pitchFamily="2" charset="2"/>
                        <a:buNone/>
                        <a:tabLst/>
                      </a:pPr>
                      <a:r>
                        <a:rPr kumimoji="0" lang="en-US" sz="1800" b="0" i="0" u="none" strike="noStrike" cap="none" normalizeH="0" baseline="0" dirty="0" smtClean="0">
                          <a:ln>
                            <a:noFill/>
                          </a:ln>
                          <a:solidFill>
                            <a:srgbClr val="990099"/>
                          </a:solidFill>
                          <a:effectLst/>
                          <a:latin typeface="Tahoma" pitchFamily="34" charset="0"/>
                          <a:cs typeface="Arial" charset="0"/>
                        </a:rPr>
                        <a:t>2200 lakh kg/day ~ 48%</a:t>
                      </a:r>
                    </a:p>
                  </a:txBody>
                  <a:tcPr marL="194498" marR="1944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455196" name="Group 92"/>
          <p:cNvGraphicFramePr>
            <a:graphicFrameLocks noGrp="1"/>
          </p:cNvGraphicFramePr>
          <p:nvPr>
            <p:ph sz="quarter" idx="4294967295"/>
          </p:nvPr>
        </p:nvGraphicFramePr>
        <p:xfrm>
          <a:off x="5643563" y="2289175"/>
          <a:ext cx="3500464" cy="1211263"/>
        </p:xfrm>
        <a:graphic>
          <a:graphicData uri="http://schemas.openxmlformats.org/drawingml/2006/table">
            <a:tbl>
              <a:tblPr>
                <a:effectLst>
                  <a:innerShdw blurRad="63500" dist="50800" dir="18900000">
                    <a:prstClr val="black">
                      <a:alpha val="50000"/>
                    </a:prstClr>
                  </a:innerShdw>
                </a:effectLst>
              </a:tblPr>
              <a:tblGrid>
                <a:gridCol w="3500464"/>
              </a:tblGrid>
              <a:tr h="795338">
                <a:tc>
                  <a:txBody>
                    <a:bodyPr/>
                    <a:lstStyle/>
                    <a:p>
                      <a:pPr marL="0" marR="0" lvl="0" indent="0" algn="ctr" defTabSz="914400" rtl="0" eaLnBrk="1" fontAlgn="base" latinLnBrk="0" hangingPunct="1">
                        <a:lnSpc>
                          <a:spcPct val="110000"/>
                        </a:lnSpc>
                        <a:spcBef>
                          <a:spcPct val="40000"/>
                        </a:spcBef>
                        <a:spcAft>
                          <a:spcPct val="0"/>
                        </a:spcAft>
                        <a:buClr>
                          <a:schemeClr val="hlink"/>
                        </a:buClr>
                        <a:buSzPct val="110000"/>
                        <a:buFont typeface="Wingdings" pitchFamily="2" charset="2"/>
                        <a:buNone/>
                        <a:tabLst/>
                      </a:pPr>
                      <a:r>
                        <a:rPr kumimoji="0" lang="en-US" sz="2000" b="0" i="0" u="none" strike="noStrike" cap="none" normalizeH="0" baseline="0" dirty="0" smtClean="0">
                          <a:ln>
                            <a:noFill/>
                          </a:ln>
                          <a:solidFill>
                            <a:schemeClr val="bg1"/>
                          </a:solidFill>
                          <a:effectLst/>
                          <a:latin typeface="Tahoma" pitchFamily="34" charset="0"/>
                          <a:cs typeface="Arial" charset="0"/>
                        </a:rPr>
                        <a:t>Surplus milk sold from production areas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FF">
                        <a:alpha val="50195"/>
                      </a:srgbClr>
                    </a:solidFill>
                  </a:tcPr>
                </a:tc>
              </a:tr>
              <a:tr h="415925">
                <a:tc>
                  <a:txBody>
                    <a:bodyPr/>
                    <a:lstStyle/>
                    <a:p>
                      <a:pPr marL="0" marR="0" lvl="0" indent="0" algn="ctr" defTabSz="914400" rtl="0" eaLnBrk="1" fontAlgn="base" latinLnBrk="0" hangingPunct="1">
                        <a:lnSpc>
                          <a:spcPct val="110000"/>
                        </a:lnSpc>
                        <a:spcBef>
                          <a:spcPct val="40000"/>
                        </a:spcBef>
                        <a:spcAft>
                          <a:spcPct val="0"/>
                        </a:spcAft>
                        <a:buClr>
                          <a:schemeClr val="hlink"/>
                        </a:buClr>
                        <a:buSzPct val="110000"/>
                        <a:buFont typeface="Wingdings" pitchFamily="2" charset="2"/>
                        <a:buNone/>
                        <a:tabLst/>
                      </a:pPr>
                      <a:r>
                        <a:rPr kumimoji="0" lang="en-US" sz="1800" b="0" i="0" u="none" strike="noStrike" cap="none" normalizeH="0" baseline="0" dirty="0" smtClean="0">
                          <a:ln>
                            <a:noFill/>
                          </a:ln>
                          <a:solidFill>
                            <a:srgbClr val="0000CC"/>
                          </a:solidFill>
                          <a:effectLst/>
                          <a:latin typeface="Tahoma" pitchFamily="34" charset="0"/>
                          <a:cs typeface="Arial" charset="0"/>
                        </a:rPr>
                        <a:t>2400 lakh kg/day ~ 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455187" name="Group 83"/>
          <p:cNvGraphicFramePr>
            <a:graphicFrameLocks noGrp="1"/>
          </p:cNvGraphicFramePr>
          <p:nvPr>
            <p:ph sz="quarter" idx="4294967295"/>
          </p:nvPr>
        </p:nvGraphicFramePr>
        <p:xfrm>
          <a:off x="0" y="693738"/>
          <a:ext cx="4530725" cy="987552"/>
        </p:xfrm>
        <a:graphic>
          <a:graphicData uri="http://schemas.openxmlformats.org/drawingml/2006/table">
            <a:tbl>
              <a:tblPr>
                <a:effectLst>
                  <a:outerShdw blurRad="50800" dist="38100" dir="5400000" algn="t" rotWithShape="0">
                    <a:prstClr val="black">
                      <a:alpha val="40000"/>
                    </a:prstClr>
                  </a:outerShdw>
                </a:effectLst>
              </a:tblPr>
              <a:tblGrid>
                <a:gridCol w="4530725"/>
              </a:tblGrid>
              <a:tr h="428628">
                <a:tc>
                  <a:txBody>
                    <a:bodyPr/>
                    <a:lstStyle/>
                    <a:p>
                      <a:pPr marL="0" marR="0" lvl="0" indent="0" algn="ctr" defTabSz="914400" rtl="0" eaLnBrk="1" fontAlgn="base" latinLnBrk="0" hangingPunct="1">
                        <a:lnSpc>
                          <a:spcPct val="110000"/>
                        </a:lnSpc>
                        <a:spcBef>
                          <a:spcPct val="0"/>
                        </a:spcBef>
                        <a:spcAft>
                          <a:spcPct val="0"/>
                        </a:spcAft>
                        <a:buClr>
                          <a:schemeClr val="hlink"/>
                        </a:buClr>
                        <a:buSzPct val="110000"/>
                        <a:buFont typeface="Wingdings" pitchFamily="2" charset="2"/>
                        <a:buNone/>
                        <a:tabLst/>
                      </a:pPr>
                      <a:r>
                        <a:rPr kumimoji="0" lang="en-US" sz="2400" b="0" i="0" u="none" strike="noStrike" cap="none" normalizeH="0" baseline="0" dirty="0" smtClean="0">
                          <a:ln>
                            <a:noFill/>
                          </a:ln>
                          <a:solidFill>
                            <a:schemeClr val="bg1"/>
                          </a:solidFill>
                          <a:effectLst/>
                          <a:latin typeface="Tahoma" pitchFamily="34" charset="0"/>
                          <a:cs typeface="Arial" charset="0"/>
                        </a:rPr>
                        <a:t>Domestic milk production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r>
              <a:tr h="428628">
                <a:tc>
                  <a:txBody>
                    <a:bodyPr/>
                    <a:lstStyle/>
                    <a:p>
                      <a:pPr marL="0" marR="0" lvl="0" indent="0" algn="ctr" defTabSz="914400" rtl="0" eaLnBrk="1" fontAlgn="base" latinLnBrk="0" hangingPunct="1">
                        <a:lnSpc>
                          <a:spcPct val="110000"/>
                        </a:lnSpc>
                        <a:spcBef>
                          <a:spcPct val="0"/>
                        </a:spcBef>
                        <a:spcAft>
                          <a:spcPct val="0"/>
                        </a:spcAft>
                        <a:buClr>
                          <a:schemeClr val="hlink"/>
                        </a:buClr>
                        <a:buSzPct val="110000"/>
                        <a:buFont typeface="Wingdings" pitchFamily="2" charset="2"/>
                        <a:buNone/>
                        <a:tabLst/>
                      </a:pPr>
                      <a:r>
                        <a:rPr kumimoji="0" lang="en-US" sz="2400" b="0" i="0" u="none" strike="noStrike" cap="none" normalizeH="0" baseline="0" dirty="0" smtClean="0">
                          <a:ln>
                            <a:noFill/>
                          </a:ln>
                          <a:solidFill>
                            <a:srgbClr val="006666"/>
                          </a:solidFill>
                          <a:effectLst/>
                          <a:latin typeface="Tahoma" pitchFamily="34" charset="0"/>
                          <a:cs typeface="Arial" charset="0"/>
                        </a:rPr>
                        <a:t>4600 lakh kg/ day</a:t>
                      </a:r>
                      <a:r>
                        <a:rPr kumimoji="0" lang="en-US" sz="1600" b="0" i="0" u="none" strike="noStrike" cap="none" normalizeH="0" baseline="30000" dirty="0" smtClean="0">
                          <a:ln>
                            <a:noFill/>
                          </a:ln>
                          <a:solidFill>
                            <a:srgbClr val="006666"/>
                          </a:solidFill>
                          <a:effectLst/>
                          <a:latin typeface="Tahoma" pitchFamily="34" charset="0"/>
                          <a:ea typeface="Arial Unicode MS" pitchFamily="34" charset="-128"/>
                          <a:cs typeface="Arial Unicode MS" pitchFamily="34" charset="-128"/>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3847" name="Group 55"/>
          <p:cNvGraphicFramePr>
            <a:graphicFrameLocks noGrp="1"/>
          </p:cNvGraphicFramePr>
          <p:nvPr/>
        </p:nvGraphicFramePr>
        <p:xfrm>
          <a:off x="2312132" y="4011948"/>
          <a:ext cx="6480175" cy="2131696"/>
        </p:xfrm>
        <a:graphic>
          <a:graphicData uri="http://schemas.openxmlformats.org/drawingml/2006/table">
            <a:tbl>
              <a:tblPr>
                <a:effectLst>
                  <a:innerShdw blurRad="114300">
                    <a:prstClr val="black"/>
                  </a:innerShdw>
                </a:effectLst>
              </a:tblPr>
              <a:tblGrid>
                <a:gridCol w="3097212"/>
                <a:gridCol w="3382963"/>
              </a:tblGrid>
              <a:tr h="457200">
                <a:tc gridSpan="2">
                  <a:txBody>
                    <a:bodyPr/>
                    <a:lstStyle/>
                    <a:p>
                      <a:pPr marL="0" marR="0" lvl="0" indent="0" algn="ctr" defTabSz="914400" rtl="0" eaLnBrk="1" fontAlgn="base" latinLnBrk="0" hangingPunct="1">
                        <a:lnSpc>
                          <a:spcPct val="105000"/>
                        </a:lnSpc>
                        <a:spcBef>
                          <a:spcPct val="40000"/>
                        </a:spcBef>
                        <a:spcAft>
                          <a:spcPct val="0"/>
                        </a:spcAft>
                        <a:buClr>
                          <a:schemeClr val="hlink"/>
                        </a:buClr>
                        <a:buSzPct val="110000"/>
                        <a:buFont typeface="Wingdings" pitchFamily="2" charset="2"/>
                        <a:buNone/>
                        <a:tabLst/>
                      </a:pPr>
                      <a:r>
                        <a:rPr kumimoji="0" lang="en-US" sz="2000" b="1" i="0" u="none" strike="noStrike" cap="none" normalizeH="0" baseline="0" dirty="0" smtClean="0">
                          <a:ln>
                            <a:noFill/>
                          </a:ln>
                          <a:solidFill>
                            <a:schemeClr val="bg1"/>
                          </a:solidFill>
                          <a:effectLst/>
                          <a:latin typeface="Tahoma" pitchFamily="34" charset="0"/>
                          <a:cs typeface="Arial" charset="0"/>
                        </a:rPr>
                        <a:t>Surplus handled by: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hMerge="1">
                  <a:txBody>
                    <a:bodyPr/>
                    <a:lstStyle/>
                    <a:p>
                      <a:endParaRPr lang="en-GB"/>
                    </a:p>
                  </a:txBody>
                  <a:tcPr/>
                </a:tc>
              </a:tr>
              <a:tr h="700088">
                <a:tc>
                  <a:txBody>
                    <a:bodyPr/>
                    <a:lstStyle/>
                    <a:p>
                      <a:pPr marL="0" marR="0" lvl="0" indent="0" algn="ctr" defTabSz="914400" rtl="0" eaLnBrk="1" fontAlgn="base" latinLnBrk="0" hangingPunct="1">
                        <a:lnSpc>
                          <a:spcPct val="105000"/>
                        </a:lnSpc>
                        <a:spcBef>
                          <a:spcPct val="40000"/>
                        </a:spcBef>
                        <a:spcAft>
                          <a:spcPct val="0"/>
                        </a:spcAft>
                        <a:buClr>
                          <a:schemeClr val="hlink"/>
                        </a:buClr>
                        <a:buSzPct val="110000"/>
                        <a:buFont typeface="Wingdings" pitchFamily="2" charset="2"/>
                        <a:buNone/>
                        <a:tabLst/>
                      </a:pPr>
                      <a:r>
                        <a:rPr kumimoji="0" lang="en-US" sz="2000" b="1" i="0" u="none" strike="noStrike" cap="none" normalizeH="0" baseline="0" dirty="0" err="1" smtClean="0">
                          <a:ln>
                            <a:noFill/>
                          </a:ln>
                          <a:solidFill>
                            <a:schemeClr val="tx1"/>
                          </a:solidFill>
                          <a:effectLst/>
                          <a:latin typeface="Tahoma" pitchFamily="34" charset="0"/>
                          <a:cs typeface="Arial" charset="0"/>
                        </a:rPr>
                        <a:t>Unorganised</a:t>
                      </a:r>
                      <a:r>
                        <a:rPr kumimoji="0" lang="en-US" sz="2000" b="1" i="0" u="none" strike="noStrike" cap="none" normalizeH="0" baseline="0" dirty="0" smtClean="0">
                          <a:ln>
                            <a:noFill/>
                          </a:ln>
                          <a:solidFill>
                            <a:schemeClr val="tx1"/>
                          </a:solidFill>
                          <a:effectLst/>
                          <a:latin typeface="Tahoma" pitchFamily="34" charset="0"/>
                          <a:cs typeface="Arial" charset="0"/>
                        </a:rPr>
                        <a:t> Sector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alpha val="51000"/>
                      </a:srgbClr>
                    </a:solidFill>
                  </a:tcPr>
                </a:tc>
                <a:tc>
                  <a:txBody>
                    <a:bodyPr/>
                    <a:lstStyle/>
                    <a:p>
                      <a:pPr marL="0" marR="0" lvl="0" indent="0" algn="ctr" defTabSz="914400" rtl="0" eaLnBrk="1" fontAlgn="base" latinLnBrk="0" hangingPunct="1">
                        <a:lnSpc>
                          <a:spcPct val="105000"/>
                        </a:lnSpc>
                        <a:spcBef>
                          <a:spcPct val="40000"/>
                        </a:spcBef>
                        <a:spcAft>
                          <a:spcPct val="0"/>
                        </a:spcAft>
                        <a:buClr>
                          <a:schemeClr val="hlink"/>
                        </a:buClr>
                        <a:buSzPct val="110000"/>
                        <a:buFont typeface="Wingdings" pitchFamily="2" charset="2"/>
                        <a:buNone/>
                        <a:tabLst/>
                      </a:pPr>
                      <a:r>
                        <a:rPr kumimoji="0" lang="en-US" sz="2000" b="1" i="0" u="none" strike="noStrike" cap="none" normalizeH="0" baseline="0" dirty="0" err="1" smtClean="0">
                          <a:ln>
                            <a:noFill/>
                          </a:ln>
                          <a:solidFill>
                            <a:schemeClr val="tx1"/>
                          </a:solidFill>
                          <a:effectLst/>
                          <a:latin typeface="Tahoma" pitchFamily="34" charset="0"/>
                          <a:cs typeface="Arial" charset="0"/>
                        </a:rPr>
                        <a:t>Organised</a:t>
                      </a:r>
                      <a:r>
                        <a:rPr kumimoji="0" lang="en-US" sz="2000" b="1" i="0" u="none" strike="noStrike" cap="none" normalizeH="0" baseline="0" dirty="0" smtClean="0">
                          <a:ln>
                            <a:noFill/>
                          </a:ln>
                          <a:solidFill>
                            <a:schemeClr val="tx1"/>
                          </a:solidFill>
                          <a:effectLst/>
                          <a:latin typeface="Tahoma" pitchFamily="34" charset="0"/>
                          <a:cs typeface="Arial" charset="0"/>
                        </a:rPr>
                        <a:t> Sector</a:t>
                      </a:r>
                      <a:br>
                        <a:rPr kumimoji="0" lang="en-US" sz="2000" b="1" i="0" u="none" strike="noStrike" cap="none" normalizeH="0" baseline="0" dirty="0" smtClean="0">
                          <a:ln>
                            <a:noFill/>
                          </a:ln>
                          <a:solidFill>
                            <a:schemeClr val="tx1"/>
                          </a:solidFill>
                          <a:effectLst/>
                          <a:latin typeface="Tahoma" pitchFamily="34" charset="0"/>
                          <a:cs typeface="Arial" charset="0"/>
                        </a:rPr>
                      </a:br>
                      <a:r>
                        <a:rPr kumimoji="0" lang="en-US" sz="2000" b="1" i="0" u="none" strike="noStrike" cap="none" normalizeH="0" baseline="0" dirty="0" smtClean="0">
                          <a:ln>
                            <a:noFill/>
                          </a:ln>
                          <a:solidFill>
                            <a:schemeClr val="tx1"/>
                          </a:solidFill>
                          <a:effectLst/>
                          <a:latin typeface="Tahoma" pitchFamily="34" charset="0"/>
                          <a:cs typeface="Arial" charset="0"/>
                        </a:rPr>
                        <a:t>(Coop + Private</a:t>
                      </a:r>
                      <a:r>
                        <a:rPr kumimoji="0" lang="en-US" sz="2000" b="1" i="0" u="none" strike="noStrike" cap="none" normalizeH="0" baseline="30000" dirty="0" smtClean="0">
                          <a:ln>
                            <a:noFill/>
                          </a:ln>
                          <a:solidFill>
                            <a:schemeClr val="tx1"/>
                          </a:solidFill>
                          <a:effectLst/>
                          <a:latin typeface="Tahoma" pitchFamily="34" charset="0"/>
                          <a:ea typeface="Arial Unicode MS" pitchFamily="34" charset="-128"/>
                          <a:cs typeface="Arial Unicode MS" pitchFamily="34" charset="-128"/>
                        </a:rPr>
                        <a:t>+</a:t>
                      </a:r>
                      <a:r>
                        <a:rPr kumimoji="0" lang="en-US" sz="2000" b="1" i="0" u="none" strike="noStrike" cap="none" normalizeH="0" baseline="0" dirty="0" smtClean="0">
                          <a:ln>
                            <a:noFill/>
                          </a:ln>
                          <a:solidFill>
                            <a:schemeClr val="tx1"/>
                          </a:solidFill>
                          <a:effectLst/>
                          <a:latin typeface="Tahoma" pitchFamily="34" charset="0"/>
                          <a:cs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alpha val="63000"/>
                      </a:srgbClr>
                    </a:solidFill>
                  </a:tcPr>
                </a:tc>
              </a:tr>
              <a:tr h="471488">
                <a:tc>
                  <a:txBody>
                    <a:bodyPr/>
                    <a:lstStyle/>
                    <a:p>
                      <a:pPr marL="0" marR="0" lvl="0" indent="0" algn="ctr" defTabSz="914400" rtl="0" eaLnBrk="1" fontAlgn="base" latinLnBrk="0" hangingPunct="1">
                        <a:lnSpc>
                          <a:spcPct val="110000"/>
                        </a:lnSpc>
                        <a:spcBef>
                          <a:spcPct val="40000"/>
                        </a:spcBef>
                        <a:spcAft>
                          <a:spcPct val="0"/>
                        </a:spcAft>
                        <a:buClr>
                          <a:schemeClr val="hlink"/>
                        </a:buClr>
                        <a:buSzPct val="110000"/>
                        <a:buFont typeface="Wingdings" pitchFamily="2" charset="2"/>
                        <a:buNone/>
                        <a:tabLst/>
                      </a:pPr>
                      <a:r>
                        <a:rPr kumimoji="0" lang="en-US" sz="2000" b="1" i="0" u="none" strike="noStrike" cap="none" normalizeH="0" baseline="0" dirty="0" smtClean="0">
                          <a:ln>
                            <a:noFill/>
                          </a:ln>
                          <a:solidFill>
                            <a:srgbClr val="006666"/>
                          </a:solidFill>
                          <a:effectLst/>
                          <a:latin typeface="Tahoma" pitchFamily="34" charset="0"/>
                          <a:cs typeface="Arial" charset="0"/>
                        </a:rPr>
                        <a:t>1600 lakh kg/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40000"/>
                        </a:spcBef>
                        <a:spcAft>
                          <a:spcPct val="0"/>
                        </a:spcAft>
                        <a:buClr>
                          <a:schemeClr val="hlink"/>
                        </a:buClr>
                        <a:buSzPct val="110000"/>
                        <a:buFont typeface="Wingdings" pitchFamily="2" charset="2"/>
                        <a:buNone/>
                        <a:tabLst/>
                      </a:pPr>
                      <a:r>
                        <a:rPr kumimoji="0" lang="en-US" sz="2000" b="1" i="0" u="none" strike="noStrike" cap="none" normalizeH="0" baseline="0" dirty="0" smtClean="0">
                          <a:ln>
                            <a:noFill/>
                          </a:ln>
                          <a:solidFill>
                            <a:srgbClr val="006666"/>
                          </a:solidFill>
                          <a:effectLst/>
                          <a:latin typeface="Tahoma" pitchFamily="34" charset="0"/>
                          <a:cs typeface="Arial" charset="0"/>
                        </a:rPr>
                        <a:t>(400 +400) lakh kg/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1488">
                <a:tc>
                  <a:txBody>
                    <a:bodyPr/>
                    <a:lstStyle/>
                    <a:p>
                      <a:pPr marL="0" marR="0" lvl="0" indent="0" algn="ctr" defTabSz="914400" rtl="0" eaLnBrk="1" fontAlgn="base" latinLnBrk="0" hangingPunct="1">
                        <a:lnSpc>
                          <a:spcPct val="110000"/>
                        </a:lnSpc>
                        <a:spcBef>
                          <a:spcPct val="40000"/>
                        </a:spcBef>
                        <a:spcAft>
                          <a:spcPct val="0"/>
                        </a:spcAft>
                        <a:buClr>
                          <a:schemeClr val="hlink"/>
                        </a:buClr>
                        <a:buSzPct val="110000"/>
                        <a:buFont typeface="Wingdings" pitchFamily="2" charset="2"/>
                        <a:buNone/>
                        <a:tabLst/>
                      </a:pPr>
                      <a:r>
                        <a:rPr kumimoji="0" lang="en-US" sz="2000" b="1" i="0" u="none" strike="noStrike" cap="none" normalizeH="0" baseline="0" dirty="0" smtClean="0">
                          <a:ln>
                            <a:noFill/>
                          </a:ln>
                          <a:solidFill>
                            <a:srgbClr val="006666"/>
                          </a:solidFill>
                          <a:effectLst/>
                          <a:latin typeface="Tahoma" pitchFamily="34" charset="0"/>
                          <a:cs typeface="Arial" charset="0"/>
                        </a:rPr>
                        <a:t>~ 67% of surplus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40000"/>
                        </a:spcBef>
                        <a:spcAft>
                          <a:spcPct val="0"/>
                        </a:spcAft>
                        <a:buClr>
                          <a:schemeClr val="hlink"/>
                        </a:buClr>
                        <a:buSzPct val="110000"/>
                        <a:buFont typeface="Wingdings" pitchFamily="2" charset="2"/>
                        <a:buNone/>
                        <a:tabLst/>
                      </a:pPr>
                      <a:r>
                        <a:rPr kumimoji="0" lang="en-US" sz="2000" b="1" i="0" u="none" strike="noStrike" cap="none" normalizeH="0" baseline="0" dirty="0" smtClean="0">
                          <a:ln>
                            <a:noFill/>
                          </a:ln>
                          <a:solidFill>
                            <a:srgbClr val="006666"/>
                          </a:solidFill>
                          <a:effectLst/>
                          <a:latin typeface="Tahoma" pitchFamily="34" charset="0"/>
                          <a:cs typeface="Arial" charset="0"/>
                        </a:rPr>
                        <a:t>~ 33% of surplus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2" name="Group 47"/>
          <p:cNvGrpSpPr>
            <a:grpSpLocks/>
          </p:cNvGrpSpPr>
          <p:nvPr/>
        </p:nvGrpSpPr>
        <p:grpSpPr bwMode="auto">
          <a:xfrm>
            <a:off x="1617663" y="1690688"/>
            <a:ext cx="4852987" cy="595312"/>
            <a:chOff x="744" y="1112"/>
            <a:chExt cx="3672" cy="472"/>
          </a:xfrm>
        </p:grpSpPr>
        <p:sp>
          <p:nvSpPr>
            <p:cNvPr id="22537" name="Line 48"/>
            <p:cNvSpPr>
              <a:spLocks noChangeShapeType="1"/>
            </p:cNvSpPr>
            <p:nvPr/>
          </p:nvSpPr>
          <p:spPr bwMode="auto">
            <a:xfrm>
              <a:off x="744" y="1344"/>
              <a:ext cx="0" cy="200"/>
            </a:xfrm>
            <a:prstGeom prst="line">
              <a:avLst/>
            </a:prstGeom>
            <a:noFill/>
            <a:ln w="31750">
              <a:solidFill>
                <a:schemeClr val="tx1"/>
              </a:solidFill>
              <a:round/>
              <a:headEnd/>
              <a:tailEnd type="triangle" w="med" len="med"/>
            </a:ln>
          </p:spPr>
          <p:txBody>
            <a:bodyPr wrap="none" anchor="ctr"/>
            <a:lstStyle/>
            <a:p>
              <a:endParaRPr lang="en-IN"/>
            </a:p>
          </p:txBody>
        </p:sp>
        <p:sp>
          <p:nvSpPr>
            <p:cNvPr id="22538" name="Line 49"/>
            <p:cNvSpPr>
              <a:spLocks noChangeShapeType="1"/>
            </p:cNvSpPr>
            <p:nvPr/>
          </p:nvSpPr>
          <p:spPr bwMode="auto">
            <a:xfrm>
              <a:off x="744" y="1344"/>
              <a:ext cx="3671" cy="0"/>
            </a:xfrm>
            <a:prstGeom prst="line">
              <a:avLst/>
            </a:prstGeom>
            <a:noFill/>
            <a:ln w="31750">
              <a:solidFill>
                <a:schemeClr val="tx1"/>
              </a:solidFill>
              <a:round/>
              <a:headEnd/>
              <a:tailEnd/>
            </a:ln>
          </p:spPr>
          <p:txBody>
            <a:bodyPr wrap="none" anchor="ctr"/>
            <a:lstStyle/>
            <a:p>
              <a:endParaRPr lang="en-IN"/>
            </a:p>
          </p:txBody>
        </p:sp>
        <p:sp>
          <p:nvSpPr>
            <p:cNvPr id="22539" name="Line 50"/>
            <p:cNvSpPr>
              <a:spLocks noChangeShapeType="1"/>
            </p:cNvSpPr>
            <p:nvPr/>
          </p:nvSpPr>
          <p:spPr bwMode="auto">
            <a:xfrm>
              <a:off x="4416" y="1344"/>
              <a:ext cx="0" cy="240"/>
            </a:xfrm>
            <a:prstGeom prst="line">
              <a:avLst/>
            </a:prstGeom>
            <a:noFill/>
            <a:ln w="31750">
              <a:solidFill>
                <a:schemeClr val="tx1"/>
              </a:solidFill>
              <a:round/>
              <a:headEnd/>
              <a:tailEnd type="triangle" w="med" len="med"/>
            </a:ln>
          </p:spPr>
          <p:txBody>
            <a:bodyPr wrap="none" anchor="ctr"/>
            <a:lstStyle/>
            <a:p>
              <a:endParaRPr lang="en-IN"/>
            </a:p>
          </p:txBody>
        </p:sp>
        <p:sp>
          <p:nvSpPr>
            <p:cNvPr id="22540" name="Line 51"/>
            <p:cNvSpPr>
              <a:spLocks noChangeShapeType="1"/>
            </p:cNvSpPr>
            <p:nvPr/>
          </p:nvSpPr>
          <p:spPr bwMode="auto">
            <a:xfrm rot="21000000" flipH="1">
              <a:off x="2748" y="1112"/>
              <a:ext cx="34" cy="229"/>
            </a:xfrm>
            <a:prstGeom prst="line">
              <a:avLst/>
            </a:prstGeom>
            <a:noFill/>
            <a:ln w="31750">
              <a:solidFill>
                <a:schemeClr val="tx1"/>
              </a:solidFill>
              <a:round/>
              <a:headEnd/>
              <a:tailEnd/>
            </a:ln>
          </p:spPr>
          <p:txBody>
            <a:bodyPr wrap="none" anchor="ctr"/>
            <a:lstStyle/>
            <a:p>
              <a:endParaRPr lang="en-IN"/>
            </a:p>
          </p:txBody>
        </p:sp>
      </p:grpSp>
      <p:sp>
        <p:nvSpPr>
          <p:cNvPr id="22535" name="Line 52"/>
          <p:cNvSpPr>
            <a:spLocks noChangeShapeType="1"/>
          </p:cNvSpPr>
          <p:nvPr/>
        </p:nvSpPr>
        <p:spPr bwMode="auto">
          <a:xfrm flipH="1">
            <a:off x="6443663" y="3495675"/>
            <a:ext cx="0" cy="504825"/>
          </a:xfrm>
          <a:prstGeom prst="line">
            <a:avLst/>
          </a:prstGeom>
          <a:noFill/>
          <a:ln w="127000">
            <a:solidFill>
              <a:schemeClr val="tx1"/>
            </a:solidFill>
            <a:round/>
            <a:headEnd/>
            <a:tailEnd type="triangle" w="med" len="med"/>
          </a:ln>
        </p:spPr>
        <p:txBody>
          <a:bodyPr wrap="none" anchor="ctr"/>
          <a:lstStyle/>
          <a:p>
            <a:endParaRPr lang="en-IN"/>
          </a:p>
        </p:txBody>
      </p:sp>
      <p:sp>
        <p:nvSpPr>
          <p:cNvPr id="13" name="Rectangle 2"/>
          <p:cNvSpPr txBox="1">
            <a:spLocks noChangeArrowheads="1"/>
          </p:cNvSpPr>
          <p:nvPr/>
        </p:nvSpPr>
        <p:spPr bwMode="auto">
          <a:xfrm>
            <a:off x="2643174" y="142852"/>
            <a:ext cx="3286148" cy="428628"/>
          </a:xfrm>
          <a:custGeom>
            <a:avLst/>
            <a:gdLst>
              <a:gd name="connsiteX0" fmla="*/ 0 w 5673738"/>
              <a:gd name="connsiteY0" fmla="*/ 87576 h 525443"/>
              <a:gd name="connsiteX1" fmla="*/ 25651 w 5673738"/>
              <a:gd name="connsiteY1" fmla="*/ 25650 h 525443"/>
              <a:gd name="connsiteX2" fmla="*/ 87577 w 5673738"/>
              <a:gd name="connsiteY2" fmla="*/ 0 h 525443"/>
              <a:gd name="connsiteX3" fmla="*/ 5586162 w 5673738"/>
              <a:gd name="connsiteY3" fmla="*/ 0 h 525443"/>
              <a:gd name="connsiteX4" fmla="*/ 5648088 w 5673738"/>
              <a:gd name="connsiteY4" fmla="*/ 25651 h 525443"/>
              <a:gd name="connsiteX5" fmla="*/ 5673738 w 5673738"/>
              <a:gd name="connsiteY5" fmla="*/ 87577 h 525443"/>
              <a:gd name="connsiteX6" fmla="*/ 5673738 w 5673738"/>
              <a:gd name="connsiteY6" fmla="*/ 437867 h 525443"/>
              <a:gd name="connsiteX7" fmla="*/ 5648088 w 5673738"/>
              <a:gd name="connsiteY7" fmla="*/ 499793 h 525443"/>
              <a:gd name="connsiteX8" fmla="*/ 5586162 w 5673738"/>
              <a:gd name="connsiteY8" fmla="*/ 525443 h 525443"/>
              <a:gd name="connsiteX9" fmla="*/ 87576 w 5673738"/>
              <a:gd name="connsiteY9" fmla="*/ 525443 h 525443"/>
              <a:gd name="connsiteX10" fmla="*/ 25650 w 5673738"/>
              <a:gd name="connsiteY10" fmla="*/ 499793 h 525443"/>
              <a:gd name="connsiteX11" fmla="*/ 0 w 5673738"/>
              <a:gd name="connsiteY11" fmla="*/ 437867 h 525443"/>
              <a:gd name="connsiteX12" fmla="*/ 0 w 5673738"/>
              <a:gd name="connsiteY12" fmla="*/ 87576 h 52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73738" h="525443">
                <a:moveTo>
                  <a:pt x="0" y="87576"/>
                </a:moveTo>
                <a:cubicBezTo>
                  <a:pt x="0" y="64349"/>
                  <a:pt x="9227" y="42074"/>
                  <a:pt x="25651" y="25650"/>
                </a:cubicBezTo>
                <a:cubicBezTo>
                  <a:pt x="42075" y="9226"/>
                  <a:pt x="64350" y="0"/>
                  <a:pt x="87577" y="0"/>
                </a:cubicBezTo>
                <a:lnTo>
                  <a:pt x="5586162" y="0"/>
                </a:lnTo>
                <a:cubicBezTo>
                  <a:pt x="5609389" y="0"/>
                  <a:pt x="5631664" y="9227"/>
                  <a:pt x="5648088" y="25651"/>
                </a:cubicBezTo>
                <a:cubicBezTo>
                  <a:pt x="5664512" y="42075"/>
                  <a:pt x="5673738" y="64350"/>
                  <a:pt x="5673738" y="87577"/>
                </a:cubicBezTo>
                <a:lnTo>
                  <a:pt x="5673738" y="437867"/>
                </a:lnTo>
                <a:cubicBezTo>
                  <a:pt x="5673738" y="461094"/>
                  <a:pt x="5664511" y="483369"/>
                  <a:pt x="5648088" y="499793"/>
                </a:cubicBezTo>
                <a:cubicBezTo>
                  <a:pt x="5631664" y="516217"/>
                  <a:pt x="5609389" y="525443"/>
                  <a:pt x="5586162" y="525443"/>
                </a:cubicBezTo>
                <a:lnTo>
                  <a:pt x="87576" y="525443"/>
                </a:lnTo>
                <a:cubicBezTo>
                  <a:pt x="64349" y="525443"/>
                  <a:pt x="42074" y="516216"/>
                  <a:pt x="25650" y="499793"/>
                </a:cubicBezTo>
                <a:cubicBezTo>
                  <a:pt x="9226" y="483369"/>
                  <a:pt x="0" y="461094"/>
                  <a:pt x="0" y="437867"/>
                </a:cubicBezTo>
                <a:lnTo>
                  <a:pt x="0" y="87576"/>
                </a:lnTo>
                <a:close/>
              </a:path>
            </a:pathLst>
          </a:custGeom>
          <a:solidFill>
            <a:schemeClr val="accent1">
              <a:lumMod val="60000"/>
              <a:lumOff val="40000"/>
            </a:schemeClr>
          </a:solidFill>
          <a:ln w="9525">
            <a:noFill/>
            <a:miter lim="800000"/>
            <a:headEnd/>
            <a:tailEnd/>
          </a:ln>
          <a:effectLst/>
          <a:scene3d>
            <a:camera prst="orthographicFront"/>
            <a:lightRig rig="threePt" dir="t"/>
          </a:scene3d>
          <a:sp3d>
            <a:bevelT prst="slope"/>
          </a:sp3d>
        </p:spPr>
        <p:txBody>
          <a:bodyPr anchor="ctr"/>
          <a:lstStyle/>
          <a:p>
            <a:pPr algn="ctr">
              <a:lnSpc>
                <a:spcPct val="80000"/>
              </a:lnSpc>
              <a:buClr>
                <a:srgbClr val="6F89F7"/>
              </a:buClr>
              <a:buSzPct val="110000"/>
              <a:defRPr/>
            </a:pPr>
            <a:r>
              <a:rPr lang="en-US" b="1" dirty="0">
                <a:ln w="12700">
                  <a:solidFill>
                    <a:srgbClr val="660066">
                      <a:satMod val="155000"/>
                    </a:srgbClr>
                  </a:solidFill>
                  <a:prstDash val="solid"/>
                </a:ln>
                <a:solidFill>
                  <a:srgbClr val="B7C1EB">
                    <a:lumMod val="10000"/>
                  </a:srgbClr>
                </a:solidFill>
                <a:effectLst>
                  <a:outerShdw blurRad="41275" dist="20320" dir="1800000" algn="tl" rotWithShape="0">
                    <a:srgbClr val="000000">
                      <a:alpha val="40000"/>
                    </a:srgbClr>
                  </a:outerShdw>
                </a:effectLst>
                <a:latin typeface="Tahoma"/>
                <a:cs typeface="Arial"/>
              </a:rPr>
              <a:t>Current milk scenario</a:t>
            </a:r>
            <a:endParaRPr lang="en-GB" b="1" dirty="0">
              <a:ln w="12700">
                <a:solidFill>
                  <a:srgbClr val="660066">
                    <a:satMod val="155000"/>
                  </a:srgbClr>
                </a:solidFill>
                <a:prstDash val="solid"/>
              </a:ln>
              <a:solidFill>
                <a:srgbClr val="B7C1EB">
                  <a:lumMod val="10000"/>
                </a:srgbClr>
              </a:solidFill>
              <a:effectLst>
                <a:outerShdw blurRad="41275" dist="20320" dir="1800000" algn="tl" rotWithShape="0">
                  <a:srgbClr val="000000">
                    <a:alpha val="40000"/>
                  </a:srgbClr>
                </a:outerShdw>
              </a:effectLst>
              <a:latin typeface="Tahoma"/>
              <a:cs typeface="Aria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Success of </a:t>
            </a:r>
            <a:r>
              <a:rPr lang="en-IN" dirty="0" err="1" smtClean="0"/>
              <a:t>Amul</a:t>
            </a:r>
            <a:endParaRPr lang="en-IN" dirty="0"/>
          </a:p>
        </p:txBody>
      </p:sp>
      <p:sp>
        <p:nvSpPr>
          <p:cNvPr id="3" name="Content Placeholder 2"/>
          <p:cNvSpPr>
            <a:spLocks noGrp="1"/>
          </p:cNvSpPr>
          <p:nvPr>
            <p:ph idx="1"/>
          </p:nvPr>
        </p:nvSpPr>
        <p:spPr/>
        <p:txBody>
          <a:bodyPr>
            <a:normAutofit fontScale="92500" lnSpcReduction="10000"/>
          </a:bodyPr>
          <a:lstStyle/>
          <a:p>
            <a:r>
              <a:rPr lang="en-IN" dirty="0" smtClean="0"/>
              <a:t>2017 -18 </a:t>
            </a:r>
            <a:r>
              <a:rPr lang="en-IN" dirty="0" err="1" smtClean="0"/>
              <a:t>Amul</a:t>
            </a:r>
            <a:r>
              <a:rPr lang="en-IN" dirty="0" smtClean="0"/>
              <a:t> shall cross </a:t>
            </a:r>
            <a:r>
              <a:rPr lang="en-IN" dirty="0" err="1" smtClean="0"/>
              <a:t>Hindusthan</a:t>
            </a:r>
            <a:r>
              <a:rPr lang="en-IN" dirty="0" smtClean="0"/>
              <a:t> Leaver’s Turn Over by Surpassing Rs 30 K </a:t>
            </a:r>
            <a:r>
              <a:rPr lang="en-IN" dirty="0" err="1" smtClean="0"/>
              <a:t>Crs</a:t>
            </a:r>
            <a:r>
              <a:rPr lang="en-IN" dirty="0" smtClean="0"/>
              <a:t> </a:t>
            </a:r>
          </a:p>
          <a:p>
            <a:r>
              <a:rPr lang="en-IN" dirty="0" smtClean="0"/>
              <a:t>Did we celebrate the Success of </a:t>
            </a:r>
            <a:r>
              <a:rPr lang="en-IN" dirty="0" err="1" smtClean="0"/>
              <a:t>Amul</a:t>
            </a:r>
            <a:r>
              <a:rPr lang="en-IN" dirty="0" smtClean="0"/>
              <a:t>/NDDB and Dr </a:t>
            </a:r>
            <a:r>
              <a:rPr lang="en-IN" dirty="0" err="1" smtClean="0"/>
              <a:t>Kurien</a:t>
            </a:r>
            <a:r>
              <a:rPr lang="en-IN" dirty="0" smtClean="0"/>
              <a:t>.?</a:t>
            </a:r>
          </a:p>
          <a:p>
            <a:r>
              <a:rPr lang="en-IN" dirty="0" smtClean="0"/>
              <a:t>Where is TUCAS ?</a:t>
            </a:r>
          </a:p>
          <a:p>
            <a:r>
              <a:rPr lang="en-IN" dirty="0" smtClean="0"/>
              <a:t>Where is </a:t>
            </a:r>
            <a:r>
              <a:rPr lang="en-IN" dirty="0" err="1" smtClean="0"/>
              <a:t>Aavin</a:t>
            </a:r>
            <a:r>
              <a:rPr lang="en-IN" dirty="0" smtClean="0"/>
              <a:t> / </a:t>
            </a:r>
            <a:r>
              <a:rPr lang="en-IN" dirty="0" err="1" smtClean="0"/>
              <a:t>Nandhini</a:t>
            </a:r>
            <a:r>
              <a:rPr lang="en-IN" dirty="0" smtClean="0"/>
              <a:t>/ AMUL</a:t>
            </a:r>
          </a:p>
          <a:p>
            <a:r>
              <a:rPr lang="en-IN" dirty="0" smtClean="0"/>
              <a:t>Where is the Sugar Cooperatives</a:t>
            </a:r>
          </a:p>
          <a:p>
            <a:r>
              <a:rPr lang="en-IN" dirty="0" smtClean="0"/>
              <a:t>Where is </a:t>
            </a:r>
            <a:r>
              <a:rPr lang="en-IN" dirty="0" err="1" smtClean="0"/>
              <a:t>Chintamani</a:t>
            </a:r>
            <a:r>
              <a:rPr lang="en-IN" dirty="0" smtClean="0"/>
              <a:t>  VS </a:t>
            </a:r>
            <a:r>
              <a:rPr lang="en-IN" dirty="0" err="1" smtClean="0"/>
              <a:t>Kannan</a:t>
            </a:r>
            <a:r>
              <a:rPr lang="en-IN" dirty="0" smtClean="0"/>
              <a:t> Departmental stores.?</a:t>
            </a:r>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
            </a:r>
            <a:br>
              <a:rPr lang="en-IN" dirty="0" smtClean="0"/>
            </a:br>
            <a:r>
              <a:rPr lang="en-IN" dirty="0" smtClean="0"/>
              <a:t>What is the Great achievement </a:t>
            </a:r>
            <a:r>
              <a:rPr lang="en-IN" dirty="0" err="1" smtClean="0"/>
              <a:t>Dr.Kurien</a:t>
            </a:r>
            <a:r>
              <a:rPr lang="en-IN" dirty="0" smtClean="0"/>
              <a:t> made.</a:t>
            </a:r>
            <a:br>
              <a:rPr lang="en-IN" dirty="0" smtClean="0"/>
            </a:br>
            <a:endParaRPr lang="en-IN" dirty="0"/>
          </a:p>
        </p:txBody>
      </p:sp>
      <p:sp>
        <p:nvSpPr>
          <p:cNvPr id="3" name="Content Placeholder 2"/>
          <p:cNvSpPr>
            <a:spLocks noGrp="1"/>
          </p:cNvSpPr>
          <p:nvPr>
            <p:ph idx="1"/>
          </p:nvPr>
        </p:nvSpPr>
        <p:spPr/>
        <p:txBody>
          <a:bodyPr>
            <a:normAutofit/>
          </a:bodyPr>
          <a:lstStyle/>
          <a:p>
            <a:r>
              <a:rPr lang="en-IN" dirty="0" smtClean="0"/>
              <a:t>70 % of Consumer Rupee went to farmers through Institution of Farmers.</a:t>
            </a:r>
          </a:p>
          <a:p>
            <a:r>
              <a:rPr lang="en-IN" dirty="0" smtClean="0"/>
              <a:t>What about other Commodities ?</a:t>
            </a:r>
          </a:p>
          <a:p>
            <a:r>
              <a:rPr lang="en-IN" dirty="0" smtClean="0"/>
              <a:t>In US, it is around 40 %</a:t>
            </a:r>
          </a:p>
          <a:p>
            <a:r>
              <a:rPr lang="en-IN" dirty="0" smtClean="0"/>
              <a:t>Best Institution – pays maximum to Raw material with a profit.</a:t>
            </a:r>
          </a:p>
          <a:p>
            <a:r>
              <a:rPr lang="en-IN" dirty="0" smtClean="0"/>
              <a:t>Green Vs White Revolution – Technology with Consumer oriented </a:t>
            </a:r>
            <a:r>
              <a:rPr lang="en-IN" dirty="0" err="1" smtClean="0"/>
              <a:t>vs</a:t>
            </a:r>
            <a:r>
              <a:rPr lang="en-IN" dirty="0" smtClean="0"/>
              <a:t> Farmer centric focussed with Institution.</a:t>
            </a:r>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Shall We find a solution ?</a:t>
            </a:r>
            <a:endParaRPr lang="en-IN" dirty="0"/>
          </a:p>
        </p:txBody>
      </p:sp>
      <p:sp>
        <p:nvSpPr>
          <p:cNvPr id="3" name="Content Placeholder 2"/>
          <p:cNvSpPr>
            <a:spLocks noGrp="1"/>
          </p:cNvSpPr>
          <p:nvPr>
            <p:ph idx="1"/>
          </p:nvPr>
        </p:nvSpPr>
        <p:spPr/>
        <p:txBody>
          <a:bodyPr/>
          <a:lstStyle/>
          <a:p>
            <a:r>
              <a:rPr lang="en-IN" dirty="0" smtClean="0"/>
              <a:t>Now, we go in opposite Direction.</a:t>
            </a:r>
          </a:p>
          <a:p>
            <a:r>
              <a:rPr lang="en-IN" dirty="0" smtClean="0"/>
              <a:t>Where do we dispose these animals ?</a:t>
            </a:r>
          </a:p>
          <a:p>
            <a:r>
              <a:rPr lang="en-IN" dirty="0" smtClean="0"/>
              <a:t>How do you give Protein Supplement ?</a:t>
            </a:r>
          </a:p>
          <a:p>
            <a:r>
              <a:rPr lang="en-IN" dirty="0" smtClean="0"/>
              <a:t>Please read </a:t>
            </a:r>
            <a:r>
              <a:rPr lang="en-IN" dirty="0" err="1" smtClean="0"/>
              <a:t>Samas</a:t>
            </a:r>
            <a:r>
              <a:rPr lang="en-IN" dirty="0" smtClean="0"/>
              <a:t> Article of Tamil Hindu</a:t>
            </a:r>
          </a:p>
          <a:p>
            <a:r>
              <a:rPr lang="en-IN" dirty="0" smtClean="0"/>
              <a:t>BUSINESS IS ONE LAK CRS, NOT KILLING A PARTICULAR COMMUNITY BUT MILK PRODUCERS.</a:t>
            </a:r>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Shall we find solution ?</a:t>
            </a:r>
            <a:endParaRPr lang="en-IN" dirty="0"/>
          </a:p>
        </p:txBody>
      </p:sp>
      <p:sp>
        <p:nvSpPr>
          <p:cNvPr id="3" name="Content Placeholder 2"/>
          <p:cNvSpPr>
            <a:spLocks noGrp="1"/>
          </p:cNvSpPr>
          <p:nvPr>
            <p:ph idx="1"/>
          </p:nvPr>
        </p:nvSpPr>
        <p:spPr/>
        <p:txBody>
          <a:bodyPr>
            <a:normAutofit fontScale="92500"/>
          </a:bodyPr>
          <a:lstStyle/>
          <a:p>
            <a:r>
              <a:rPr lang="en-IN" dirty="0" smtClean="0"/>
              <a:t>With Win </a:t>
            </a:r>
            <a:r>
              <a:rPr lang="en-IN" dirty="0" err="1" smtClean="0"/>
              <a:t>Win</a:t>
            </a:r>
            <a:r>
              <a:rPr lang="en-IN" dirty="0" smtClean="0"/>
              <a:t> Approach ?</a:t>
            </a:r>
          </a:p>
          <a:p>
            <a:r>
              <a:rPr lang="en-IN" dirty="0" smtClean="0"/>
              <a:t>Govt – Technology – Institution</a:t>
            </a:r>
          </a:p>
          <a:p>
            <a:r>
              <a:rPr lang="en-IN" dirty="0" smtClean="0"/>
              <a:t>Have to have debate – Defame to </a:t>
            </a:r>
            <a:r>
              <a:rPr lang="en-IN" dirty="0" err="1" smtClean="0"/>
              <a:t>Govenment</a:t>
            </a:r>
            <a:r>
              <a:rPr lang="en-IN" dirty="0" smtClean="0"/>
              <a:t> due to Corruption or TASMAC.</a:t>
            </a:r>
          </a:p>
          <a:p>
            <a:r>
              <a:rPr lang="en-IN" dirty="0" smtClean="0"/>
              <a:t>Institutions – Govt</a:t>
            </a:r>
          </a:p>
          <a:p>
            <a:r>
              <a:rPr lang="en-IN" dirty="0" smtClean="0"/>
              <a:t>Company</a:t>
            </a:r>
          </a:p>
          <a:p>
            <a:r>
              <a:rPr lang="en-IN" dirty="0" smtClean="0"/>
              <a:t>Trust</a:t>
            </a:r>
          </a:p>
          <a:p>
            <a:r>
              <a:rPr lang="en-IN" dirty="0" smtClean="0"/>
              <a:t>Cooperatives</a:t>
            </a:r>
          </a:p>
          <a:p>
            <a:r>
              <a:rPr lang="en-IN" dirty="0" smtClean="0"/>
              <a:t>NGO</a:t>
            </a:r>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The least preferred Institution</a:t>
            </a:r>
            <a:endParaRPr lang="en-IN" dirty="0"/>
          </a:p>
        </p:txBody>
      </p:sp>
      <p:sp>
        <p:nvSpPr>
          <p:cNvPr id="3" name="Content Placeholder 2"/>
          <p:cNvSpPr>
            <a:spLocks noGrp="1"/>
          </p:cNvSpPr>
          <p:nvPr>
            <p:ph idx="1"/>
          </p:nvPr>
        </p:nvSpPr>
        <p:spPr/>
        <p:txBody>
          <a:bodyPr/>
          <a:lstStyle/>
          <a:p>
            <a:r>
              <a:rPr lang="en-IN" dirty="0" smtClean="0"/>
              <a:t>Cooperatives. </a:t>
            </a:r>
          </a:p>
          <a:p>
            <a:r>
              <a:rPr lang="en-IN" dirty="0" smtClean="0"/>
              <a:t>Govt think it is one of their Arms of </a:t>
            </a:r>
            <a:r>
              <a:rPr lang="en-IN" dirty="0" err="1" smtClean="0"/>
              <a:t>Machinary</a:t>
            </a:r>
            <a:r>
              <a:rPr lang="en-IN" dirty="0" smtClean="0"/>
              <a:t>.</a:t>
            </a:r>
          </a:p>
          <a:p>
            <a:r>
              <a:rPr lang="en-IN" dirty="0" smtClean="0"/>
              <a:t>What is the solutions ?</a:t>
            </a:r>
          </a:p>
          <a:p>
            <a:r>
              <a:rPr lang="en-IN" dirty="0" smtClean="0"/>
              <a:t>It must be accountable with least interference from Govt.</a:t>
            </a:r>
          </a:p>
          <a:p>
            <a:r>
              <a:rPr lang="en-IN" dirty="0" smtClean="0"/>
              <a:t>Birth of Producers companies – Made by NDDB/</a:t>
            </a:r>
            <a:r>
              <a:rPr lang="en-IN" dirty="0" err="1" smtClean="0"/>
              <a:t>Dr.Kurien</a:t>
            </a:r>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Create an Another Post</a:t>
            </a:r>
            <a:endParaRPr lang="en-IN" dirty="0"/>
          </a:p>
        </p:txBody>
      </p:sp>
      <p:sp>
        <p:nvSpPr>
          <p:cNvPr id="3" name="Content Placeholder 2"/>
          <p:cNvSpPr>
            <a:spLocks noGrp="1"/>
          </p:cNvSpPr>
          <p:nvPr>
            <p:ph idx="1"/>
          </p:nvPr>
        </p:nvSpPr>
        <p:spPr/>
        <p:txBody>
          <a:bodyPr>
            <a:normAutofit fontScale="92500"/>
          </a:bodyPr>
          <a:lstStyle/>
          <a:p>
            <a:pPr algn="ctr">
              <a:buNone/>
            </a:pPr>
            <a:r>
              <a:rPr lang="en-IN" dirty="0" smtClean="0"/>
              <a:t>“</a:t>
            </a:r>
            <a:r>
              <a:rPr lang="en-IN" sz="4800" dirty="0" err="1" smtClean="0"/>
              <a:t>Agri</a:t>
            </a:r>
            <a:r>
              <a:rPr lang="en-IN" sz="4800" dirty="0" smtClean="0"/>
              <a:t> PC to Eradicate the </a:t>
            </a:r>
            <a:r>
              <a:rPr lang="en-IN" sz="4800" dirty="0" err="1" smtClean="0"/>
              <a:t>Ammanam</a:t>
            </a:r>
            <a:r>
              <a:rPr lang="en-IN" sz="4800" dirty="0" smtClean="0"/>
              <a:t>, </a:t>
            </a:r>
            <a:r>
              <a:rPr lang="en-IN" sz="4800" dirty="0" err="1" smtClean="0"/>
              <a:t>Avamanam</a:t>
            </a:r>
            <a:r>
              <a:rPr lang="en-IN" sz="4800" dirty="0" smtClean="0"/>
              <a:t> &amp; </a:t>
            </a:r>
            <a:r>
              <a:rPr lang="en-IN" sz="4800" dirty="0" err="1" smtClean="0"/>
              <a:t>Asingam</a:t>
            </a:r>
            <a:r>
              <a:rPr lang="en-IN" sz="4800" dirty="0" smtClean="0"/>
              <a:t> of </a:t>
            </a:r>
            <a:r>
              <a:rPr lang="en-IN" sz="4800" dirty="0" err="1" smtClean="0"/>
              <a:t>Tamilnadu</a:t>
            </a:r>
            <a:r>
              <a:rPr lang="en-IN" sz="4800" dirty="0" smtClean="0"/>
              <a:t> Farmers - A second  Farmer Centric Green  Revolution &amp; Employment Initiative by </a:t>
            </a:r>
            <a:r>
              <a:rPr lang="en-IN" sz="4800" dirty="0" err="1" smtClean="0"/>
              <a:t>Tamilnadu</a:t>
            </a:r>
            <a:r>
              <a:rPr lang="en-IN" sz="4800" dirty="0" smtClean="0"/>
              <a:t> Farmers.”</a:t>
            </a:r>
          </a:p>
          <a:p>
            <a:pPr>
              <a:buNone/>
            </a:pPr>
            <a:endParaRPr lang="en-IN" dirty="0" smtClean="0"/>
          </a:p>
          <a:p>
            <a:pPr>
              <a:buNone/>
            </a:pPr>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PRODUCERS’ COMPANY (PC)</a:t>
            </a:r>
            <a:endParaRPr lang="en-IN" dirty="0"/>
          </a:p>
        </p:txBody>
      </p:sp>
      <p:sp>
        <p:nvSpPr>
          <p:cNvPr id="3" name="Content Placeholder 2"/>
          <p:cNvSpPr>
            <a:spLocks noGrp="1"/>
          </p:cNvSpPr>
          <p:nvPr>
            <p:ph idx="1"/>
          </p:nvPr>
        </p:nvSpPr>
        <p:spPr/>
        <p:txBody>
          <a:bodyPr>
            <a:normAutofit lnSpcReduction="10000"/>
          </a:bodyPr>
          <a:lstStyle/>
          <a:p>
            <a:r>
              <a:rPr lang="en-IN" dirty="0" smtClean="0"/>
              <a:t>Principles of Cooperatives but Independence of the Company/ Company Model.</a:t>
            </a:r>
          </a:p>
          <a:p>
            <a:r>
              <a:rPr lang="en-IN" dirty="0" smtClean="0"/>
              <a:t>Producers Company with Producers Institution. (PI)</a:t>
            </a:r>
          </a:p>
          <a:p>
            <a:r>
              <a:rPr lang="en-IN" dirty="0" smtClean="0"/>
              <a:t>PI to PC</a:t>
            </a:r>
          </a:p>
          <a:p>
            <a:r>
              <a:rPr lang="en-IN" dirty="0" smtClean="0"/>
              <a:t>PC at </a:t>
            </a:r>
            <a:r>
              <a:rPr lang="en-IN" dirty="0" err="1" smtClean="0"/>
              <a:t>Taluk</a:t>
            </a:r>
            <a:r>
              <a:rPr lang="en-IN" dirty="0" smtClean="0"/>
              <a:t> , District ,  State  and National level</a:t>
            </a:r>
          </a:p>
          <a:p>
            <a:r>
              <a:rPr lang="en-IN" dirty="0" smtClean="0"/>
              <a:t>PCs for Crops at </a:t>
            </a:r>
            <a:r>
              <a:rPr lang="en-IN" dirty="0" err="1" smtClean="0"/>
              <a:t>Taluk</a:t>
            </a:r>
            <a:r>
              <a:rPr lang="en-IN" dirty="0" smtClean="0"/>
              <a:t>,  District ,  State  and National level </a:t>
            </a:r>
          </a:p>
          <a:p>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Life ambition</a:t>
            </a:r>
            <a:endParaRPr lang="en-IN" dirty="0"/>
          </a:p>
        </p:txBody>
      </p:sp>
      <p:sp>
        <p:nvSpPr>
          <p:cNvPr id="3" name="Content Placeholder 2"/>
          <p:cNvSpPr>
            <a:spLocks noGrp="1"/>
          </p:cNvSpPr>
          <p:nvPr>
            <p:ph idx="1"/>
          </p:nvPr>
        </p:nvSpPr>
        <p:spPr/>
        <p:txBody>
          <a:bodyPr>
            <a:normAutofit lnSpcReduction="10000"/>
          </a:bodyPr>
          <a:lstStyle/>
          <a:p>
            <a:r>
              <a:rPr lang="en-IN" dirty="0" smtClean="0"/>
              <a:t>5 samples – What is mine</a:t>
            </a:r>
          </a:p>
          <a:p>
            <a:r>
              <a:rPr lang="en-IN" dirty="0" smtClean="0"/>
              <a:t>What is </a:t>
            </a:r>
            <a:r>
              <a:rPr lang="en-IN" dirty="0" err="1" smtClean="0"/>
              <a:t>Your’s</a:t>
            </a:r>
            <a:r>
              <a:rPr lang="en-IN" dirty="0" smtClean="0"/>
              <a:t> ?</a:t>
            </a:r>
          </a:p>
          <a:p>
            <a:r>
              <a:rPr lang="en-IN" dirty="0" smtClean="0"/>
              <a:t>You don’t have to be great to Start  but you need to Start – The theme Start up Enclave </a:t>
            </a:r>
          </a:p>
          <a:p>
            <a:r>
              <a:rPr lang="en-IN" dirty="0" smtClean="0"/>
              <a:t>All we discuss, every bit here for 2 Hrs including Politics shall for a  Business, Business, Business.</a:t>
            </a:r>
          </a:p>
          <a:p>
            <a:r>
              <a:rPr lang="en-IN" dirty="0" smtClean="0"/>
              <a:t>TALK ABOUT ME, OTHERS,CONCEPT FOR BUSINESS.</a:t>
            </a:r>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eaLnBrk="1" hangingPunct="1"/>
            <a:r>
              <a:rPr lang="en-IN" b="1" dirty="0" smtClean="0"/>
              <a:t>What &amp; Why  is Producer Company</a:t>
            </a:r>
          </a:p>
        </p:txBody>
      </p:sp>
      <p:sp>
        <p:nvSpPr>
          <p:cNvPr id="7172" name="Content Placeholder 2"/>
          <p:cNvSpPr>
            <a:spLocks noGrp="1"/>
          </p:cNvSpPr>
          <p:nvPr>
            <p:ph idx="1"/>
          </p:nvPr>
        </p:nvSpPr>
        <p:spPr/>
        <p:txBody>
          <a:bodyPr>
            <a:normAutofit lnSpcReduction="10000"/>
          </a:bodyPr>
          <a:lstStyle/>
          <a:p>
            <a:pPr marL="514350" indent="-514350" algn="just" eaLnBrk="1" hangingPunct="1">
              <a:buFont typeface="Franklin Gothic Book" pitchFamily="34" charset="0"/>
              <a:buAutoNum type="arabicPeriod"/>
            </a:pPr>
            <a:r>
              <a:rPr lang="en-US" dirty="0" smtClean="0"/>
              <a:t>A producer company is a hybrid between a private limited company and a cooperative society. </a:t>
            </a:r>
          </a:p>
          <a:p>
            <a:pPr marL="514350" indent="-514350" algn="just" eaLnBrk="1" hangingPunct="1">
              <a:buFont typeface="Franklin Gothic Book" pitchFamily="34" charset="0"/>
              <a:buAutoNum type="arabicPeriod"/>
            </a:pPr>
            <a:r>
              <a:rPr lang="en-US" dirty="0" smtClean="0"/>
              <a:t>It combines the goodness of a cooperative enterprise and the vibrancy and efficiency of a company. </a:t>
            </a:r>
          </a:p>
          <a:p>
            <a:pPr marL="514350" indent="-514350" algn="just" eaLnBrk="1" hangingPunct="1">
              <a:buFont typeface="Franklin Gothic Book" pitchFamily="34" charset="0"/>
              <a:buAutoNum type="arabicPeriod"/>
            </a:pPr>
            <a:r>
              <a:rPr lang="en-US" dirty="0" smtClean="0"/>
              <a:t>It accommodates the unique elements of cooperative business with a regulatory framework similar to that of a private limited company</a:t>
            </a:r>
            <a:endParaRPr lang="en-IN" dirty="0" smtClean="0"/>
          </a:p>
        </p:txBody>
      </p:sp>
      <p:sp>
        <p:nvSpPr>
          <p:cNvPr id="4" name="Slide Number Placeholder 3"/>
          <p:cNvSpPr>
            <a:spLocks noGrp="1"/>
          </p:cNvSpPr>
          <p:nvPr>
            <p:ph type="sldNum" sz="quarter" idx="12"/>
          </p:nvPr>
        </p:nvSpPr>
        <p:spPr/>
        <p:txBody>
          <a:bodyPr/>
          <a:lstStyle/>
          <a:p>
            <a:pPr>
              <a:defRPr/>
            </a:pPr>
            <a:fld id="{DF4F1A02-3E4A-4B91-AC94-80381FA2537F}" type="slidenum">
              <a:rPr lang="en-IN"/>
              <a:pPr>
                <a:defRPr/>
              </a:pPr>
              <a:t>30</a:t>
            </a:fld>
            <a:endParaRPr lang="en-IN"/>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animEffect transition="in" filter="checkerboard(across)">
                                      <p:cBhvr>
                                        <p:cTn id="7" dur="500"/>
                                        <p:tgtEl>
                                          <p:spTgt spid="71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72">
                                            <p:txEl>
                                              <p:pRg st="1" end="1"/>
                                            </p:txEl>
                                          </p:spTgt>
                                        </p:tgtEl>
                                        <p:attrNameLst>
                                          <p:attrName>style.visibility</p:attrName>
                                        </p:attrNameLst>
                                      </p:cBhvr>
                                      <p:to>
                                        <p:strVal val="visible"/>
                                      </p:to>
                                    </p:set>
                                    <p:animEffect transition="in" filter="checkerboard(across)">
                                      <p:cBhvr>
                                        <p:cTn id="12" dur="500"/>
                                        <p:tgtEl>
                                          <p:spTgt spid="71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172">
                                            <p:txEl>
                                              <p:pRg st="2" end="2"/>
                                            </p:txEl>
                                          </p:spTgt>
                                        </p:tgtEl>
                                        <p:attrNameLst>
                                          <p:attrName>style.visibility</p:attrName>
                                        </p:attrNameLst>
                                      </p:cBhvr>
                                      <p:to>
                                        <p:strVal val="visible"/>
                                      </p:to>
                                    </p:set>
                                    <p:animEffect transition="in" filter="checkerboard(across)">
                                      <p:cBhvr>
                                        <p:cTn id="17" dur="500"/>
                                        <p:tgtEl>
                                          <p:spTgt spid="71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PC can undertake</a:t>
            </a:r>
            <a:endParaRPr lang="en-IN" dirty="0"/>
          </a:p>
        </p:txBody>
      </p:sp>
      <p:sp>
        <p:nvSpPr>
          <p:cNvPr id="3" name="Content Placeholder 2"/>
          <p:cNvSpPr>
            <a:spLocks noGrp="1"/>
          </p:cNvSpPr>
          <p:nvPr>
            <p:ph idx="1"/>
          </p:nvPr>
        </p:nvSpPr>
        <p:spPr/>
        <p:txBody>
          <a:bodyPr/>
          <a:lstStyle/>
          <a:p>
            <a:r>
              <a:rPr lang="en-IN" dirty="0" smtClean="0"/>
              <a:t>Procurement</a:t>
            </a:r>
          </a:p>
          <a:p>
            <a:r>
              <a:rPr lang="en-IN" dirty="0" smtClean="0"/>
              <a:t>Processing</a:t>
            </a:r>
          </a:p>
          <a:p>
            <a:r>
              <a:rPr lang="en-IN" dirty="0" smtClean="0"/>
              <a:t>Marketing  for </a:t>
            </a:r>
            <a:r>
              <a:rPr lang="en-IN" dirty="0" err="1" smtClean="0"/>
              <a:t>Agri</a:t>
            </a:r>
            <a:r>
              <a:rPr lang="en-IN" dirty="0" smtClean="0"/>
              <a:t> products.</a:t>
            </a:r>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IN" b="1" dirty="0" smtClean="0"/>
              <a:t>Concept of Producer Company - Introduced</a:t>
            </a:r>
            <a:endParaRPr lang="en-IN" b="1" dirty="0"/>
          </a:p>
        </p:txBody>
      </p:sp>
      <p:sp>
        <p:nvSpPr>
          <p:cNvPr id="3" name="Content Placeholder 2"/>
          <p:cNvSpPr>
            <a:spLocks noGrp="1"/>
          </p:cNvSpPr>
          <p:nvPr>
            <p:ph idx="1"/>
          </p:nvPr>
        </p:nvSpPr>
        <p:spPr/>
        <p:txBody>
          <a:bodyPr rtlCol="0">
            <a:normAutofit/>
          </a:bodyPr>
          <a:lstStyle/>
          <a:p>
            <a:pPr marL="274320" indent="-274320" eaLnBrk="1" fontAlgn="auto" hangingPunct="1">
              <a:spcBef>
                <a:spcPts val="580"/>
              </a:spcBef>
              <a:spcAft>
                <a:spcPts val="0"/>
              </a:spcAft>
              <a:buFont typeface="Arial" pitchFamily="34" charset="0"/>
              <a:buChar char="•"/>
              <a:defRPr/>
            </a:pPr>
            <a:r>
              <a:rPr lang="en-US" dirty="0" smtClean="0"/>
              <a:t>Introduced in 2002 by incorporating a new Part IXA (section 581A to 581ZT) into the Companies Act,1956</a:t>
            </a:r>
          </a:p>
          <a:p>
            <a:pPr marL="274320" indent="-274320" eaLnBrk="1" fontAlgn="auto" hangingPunct="1">
              <a:spcBef>
                <a:spcPts val="580"/>
              </a:spcBef>
              <a:spcAft>
                <a:spcPts val="0"/>
              </a:spcAft>
              <a:buFont typeface="Arial" pitchFamily="34" charset="0"/>
              <a:buChar char="•"/>
              <a:defRPr/>
            </a:pPr>
            <a:r>
              <a:rPr lang="en-US" dirty="0" smtClean="0"/>
              <a:t>Based on recommendations given by expert committee led by economist, Y. K. </a:t>
            </a:r>
            <a:r>
              <a:rPr lang="en-US" dirty="0" err="1" smtClean="0"/>
              <a:t>Alagh</a:t>
            </a:r>
            <a:endParaRPr lang="en-US" dirty="0" smtClean="0"/>
          </a:p>
          <a:p>
            <a:pPr marL="0" indent="0" eaLnBrk="1" fontAlgn="auto" hangingPunct="1">
              <a:spcBef>
                <a:spcPts val="580"/>
              </a:spcBef>
              <a:spcAft>
                <a:spcPts val="0"/>
              </a:spcAft>
              <a:buFont typeface="Arial" pitchFamily="34" charset="0"/>
              <a:buNone/>
              <a:defRPr/>
            </a:pPr>
            <a:endParaRPr lang="en-IN" dirty="0"/>
          </a:p>
        </p:txBody>
      </p:sp>
      <p:sp>
        <p:nvSpPr>
          <p:cNvPr id="4" name="Slide Number Placeholder 3"/>
          <p:cNvSpPr>
            <a:spLocks noGrp="1"/>
          </p:cNvSpPr>
          <p:nvPr>
            <p:ph type="sldNum" sz="quarter" idx="12"/>
          </p:nvPr>
        </p:nvSpPr>
        <p:spPr/>
        <p:txBody>
          <a:bodyPr/>
          <a:lstStyle/>
          <a:p>
            <a:pPr>
              <a:defRPr/>
            </a:pPr>
            <a:fld id="{60A2A4BF-7FAE-4432-8001-5A9A9FCB4FFA}" type="slidenum">
              <a:rPr lang="en-IN"/>
              <a:pPr>
                <a:defRPr/>
              </a:pPr>
              <a:t>32</a:t>
            </a:fld>
            <a:endParaRPr lang="en-IN"/>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Road Map to PC</a:t>
            </a:r>
            <a:endParaRPr lang="en-IN" dirty="0"/>
          </a:p>
        </p:txBody>
      </p:sp>
      <p:sp>
        <p:nvSpPr>
          <p:cNvPr id="3" name="Content Placeholder 2"/>
          <p:cNvSpPr>
            <a:spLocks noGrp="1"/>
          </p:cNvSpPr>
          <p:nvPr>
            <p:ph idx="1"/>
          </p:nvPr>
        </p:nvSpPr>
        <p:spPr/>
        <p:txBody>
          <a:bodyPr>
            <a:normAutofit lnSpcReduction="10000"/>
          </a:bodyPr>
          <a:lstStyle/>
          <a:p>
            <a:r>
              <a:rPr lang="en-IN" dirty="0" smtClean="0"/>
              <a:t>Scan the Environment and Feasibility.</a:t>
            </a:r>
          </a:p>
          <a:p>
            <a:r>
              <a:rPr lang="en-IN" dirty="0" smtClean="0"/>
              <a:t>Equity and Members through Affinity Groups</a:t>
            </a:r>
          </a:p>
          <a:p>
            <a:r>
              <a:rPr lang="en-IN" dirty="0" smtClean="0"/>
              <a:t>Registration of PC</a:t>
            </a:r>
          </a:p>
          <a:p>
            <a:r>
              <a:rPr lang="en-IN" dirty="0" smtClean="0"/>
              <a:t>Brand</a:t>
            </a:r>
          </a:p>
          <a:p>
            <a:r>
              <a:rPr lang="en-IN" dirty="0" smtClean="0"/>
              <a:t>Procurement . Process &amp; Market to link the consumers</a:t>
            </a:r>
          </a:p>
          <a:p>
            <a:r>
              <a:rPr lang="en-IN" dirty="0" smtClean="0"/>
              <a:t>PC Management and Board</a:t>
            </a:r>
          </a:p>
          <a:p>
            <a:r>
              <a:rPr lang="en-IN" dirty="0" smtClean="0"/>
              <a:t>Statutory Requirements</a:t>
            </a:r>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                    PC</a:t>
            </a:r>
            <a:endParaRPr lang="en-IN" dirty="0"/>
          </a:p>
        </p:txBody>
      </p:sp>
      <p:sp>
        <p:nvSpPr>
          <p:cNvPr id="3" name="Content Placeholder 2"/>
          <p:cNvSpPr>
            <a:spLocks noGrp="1"/>
          </p:cNvSpPr>
          <p:nvPr>
            <p:ph idx="1"/>
          </p:nvPr>
        </p:nvSpPr>
        <p:spPr>
          <a:xfrm>
            <a:off x="457200" y="1600200"/>
            <a:ext cx="8229600" cy="4972072"/>
          </a:xfrm>
        </p:spPr>
        <p:txBody>
          <a:bodyPr>
            <a:normAutofit fontScale="92500" lnSpcReduction="10000"/>
          </a:bodyPr>
          <a:lstStyle/>
          <a:p>
            <a:pPr>
              <a:buNone/>
            </a:pPr>
            <a:r>
              <a:rPr lang="en-IN" dirty="0" smtClean="0"/>
              <a:t>                        PC at National Level</a:t>
            </a:r>
          </a:p>
          <a:p>
            <a:pPr algn="ctr">
              <a:buNone/>
            </a:pPr>
            <a:endParaRPr lang="en-IN" dirty="0" smtClean="0"/>
          </a:p>
          <a:p>
            <a:pPr algn="ctr">
              <a:buNone/>
            </a:pPr>
            <a:r>
              <a:rPr lang="en-IN" dirty="0" smtClean="0"/>
              <a:t>PCs at State level</a:t>
            </a:r>
          </a:p>
          <a:p>
            <a:pPr algn="ctr">
              <a:buNone/>
            </a:pPr>
            <a:endParaRPr lang="en-IN" dirty="0" smtClean="0"/>
          </a:p>
          <a:p>
            <a:pPr algn="ctr">
              <a:buNone/>
            </a:pPr>
            <a:r>
              <a:rPr lang="en-IN" dirty="0" smtClean="0"/>
              <a:t>PCs @ DISTRICT LEVELS</a:t>
            </a:r>
          </a:p>
          <a:p>
            <a:pPr algn="ctr">
              <a:buNone/>
            </a:pPr>
            <a:endParaRPr lang="en-IN" dirty="0" smtClean="0"/>
          </a:p>
          <a:p>
            <a:pPr algn="ctr">
              <a:buNone/>
            </a:pPr>
            <a:r>
              <a:rPr lang="en-IN" dirty="0" smtClean="0"/>
              <a:t>PIs and PCs at </a:t>
            </a:r>
            <a:r>
              <a:rPr lang="en-IN" dirty="0" err="1" smtClean="0"/>
              <a:t>Taluk</a:t>
            </a:r>
            <a:r>
              <a:rPr lang="en-IN" dirty="0" smtClean="0"/>
              <a:t> level</a:t>
            </a:r>
          </a:p>
          <a:p>
            <a:pPr algn="ctr">
              <a:buNone/>
            </a:pPr>
            <a:endParaRPr lang="en-IN" dirty="0" smtClean="0"/>
          </a:p>
          <a:p>
            <a:pPr algn="ctr">
              <a:buNone/>
            </a:pPr>
            <a:r>
              <a:rPr lang="en-IN" dirty="0" smtClean="0"/>
              <a:t>    1      2    3   4    5    6   7  8  9  10  11  12 – PI @ VILLAGES</a:t>
            </a:r>
          </a:p>
          <a:p>
            <a:endParaRPr lang="en-IN" dirty="0" smtClean="0"/>
          </a:p>
          <a:p>
            <a:endParaRPr lang="en-IN" dirty="0"/>
          </a:p>
          <a:p>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blinds(horizontal)">
                                      <p:cBhvr>
                                        <p:cTn id="7" dur="500"/>
                                        <p:tgtEl>
                                          <p:spTgt spid="3">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ox(in)">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amond(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checkerboard(across)">
                                      <p:cBhvr>
                                        <p:cTn id="2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err="1" smtClean="0"/>
              <a:t>Thats</a:t>
            </a:r>
            <a:r>
              <a:rPr lang="en-IN" dirty="0" smtClean="0"/>
              <a:t> OK, My Dear </a:t>
            </a:r>
            <a:r>
              <a:rPr lang="en-IN" dirty="0" err="1" smtClean="0"/>
              <a:t>Murugan</a:t>
            </a:r>
            <a:r>
              <a:rPr lang="en-IN" dirty="0" smtClean="0"/>
              <a:t>, How do We or I get benefitted ?</a:t>
            </a:r>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2852"/>
            <a:ext cx="7498080" cy="1143000"/>
          </a:xfrm>
        </p:spPr>
        <p:txBody>
          <a:bodyPr/>
          <a:lstStyle/>
          <a:p>
            <a:r>
              <a:rPr lang="en-IN" dirty="0" smtClean="0"/>
              <a:t>Action Plan </a:t>
            </a:r>
            <a:endParaRPr lang="en-IN" dirty="0"/>
          </a:p>
        </p:txBody>
      </p:sp>
      <p:sp>
        <p:nvSpPr>
          <p:cNvPr id="3" name="Content Placeholder 2"/>
          <p:cNvSpPr>
            <a:spLocks noGrp="1"/>
          </p:cNvSpPr>
          <p:nvPr>
            <p:ph idx="1"/>
          </p:nvPr>
        </p:nvSpPr>
        <p:spPr/>
        <p:txBody>
          <a:bodyPr/>
          <a:lstStyle/>
          <a:p>
            <a:r>
              <a:rPr lang="en-IN" dirty="0" smtClean="0"/>
              <a:t>Reach  to the visitors of the </a:t>
            </a:r>
            <a:r>
              <a:rPr lang="en-IN" dirty="0" err="1" smtClean="0"/>
              <a:t>Agri</a:t>
            </a:r>
            <a:r>
              <a:rPr lang="en-IN" dirty="0" smtClean="0"/>
              <a:t> Tech Event – 2 </a:t>
            </a:r>
            <a:r>
              <a:rPr lang="en-IN" dirty="0" err="1" smtClean="0"/>
              <a:t>lakh</a:t>
            </a:r>
            <a:r>
              <a:rPr lang="en-IN" dirty="0" smtClean="0"/>
              <a:t> visitors in 14</a:t>
            </a:r>
            <a:r>
              <a:rPr lang="en-IN" baseline="30000" dirty="0" smtClean="0"/>
              <a:t>th</a:t>
            </a:r>
            <a:r>
              <a:rPr lang="en-IN" dirty="0" smtClean="0"/>
              <a:t> to17th July, 2017. </a:t>
            </a:r>
            <a:r>
              <a:rPr lang="en-IN" dirty="0" err="1" smtClean="0"/>
              <a:t>CODDISIA,Coimbatore</a:t>
            </a:r>
            <a:r>
              <a:rPr lang="en-IN" dirty="0" smtClean="0"/>
              <a:t>.</a:t>
            </a:r>
          </a:p>
          <a:p>
            <a:r>
              <a:rPr lang="en-IN" dirty="0" smtClean="0"/>
              <a:t>With or without a Hall</a:t>
            </a:r>
          </a:p>
          <a:p>
            <a:r>
              <a:rPr lang="en-IN" dirty="0" smtClean="0"/>
              <a:t>Need Volunteers to sell the concept to the Visitors</a:t>
            </a:r>
          </a:p>
          <a:p>
            <a:r>
              <a:rPr lang="en-IN" dirty="0" smtClean="0"/>
              <a:t>YOU FIX THE TARGET EITHER INDUVIDUAL STUDENT OR BY KARPAGAM MANAGEMENT.</a:t>
            </a:r>
          </a:p>
          <a:p>
            <a:endParaRPr lang="en-IN" dirty="0" smtClean="0"/>
          </a:p>
          <a:p>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What is the Take</a:t>
            </a:r>
            <a:endParaRPr lang="en-IN" dirty="0"/>
          </a:p>
        </p:txBody>
      </p:sp>
      <p:sp>
        <p:nvSpPr>
          <p:cNvPr id="3" name="Content Placeholder 2"/>
          <p:cNvSpPr>
            <a:spLocks noGrp="1"/>
          </p:cNvSpPr>
          <p:nvPr>
            <p:ph idx="1"/>
          </p:nvPr>
        </p:nvSpPr>
        <p:spPr/>
        <p:txBody>
          <a:bodyPr/>
          <a:lstStyle/>
          <a:p>
            <a:r>
              <a:rPr lang="en-IN" dirty="0" smtClean="0"/>
              <a:t>Opportunity is  plenty,</a:t>
            </a:r>
          </a:p>
          <a:p>
            <a:r>
              <a:rPr lang="en-IN" dirty="0" smtClean="0"/>
              <a:t>Be a CEO – </a:t>
            </a:r>
            <a:r>
              <a:rPr lang="en-IN" dirty="0" err="1" smtClean="0"/>
              <a:t>Kurien</a:t>
            </a:r>
            <a:r>
              <a:rPr lang="en-IN" dirty="0" smtClean="0"/>
              <a:t> –  Create Institution </a:t>
            </a:r>
          </a:p>
          <a:p>
            <a:r>
              <a:rPr lang="en-IN" dirty="0" smtClean="0"/>
              <a:t>PLAN TO GET  CEOs – LET US FIX THE TARGET.</a:t>
            </a:r>
          </a:p>
          <a:p>
            <a:r>
              <a:rPr lang="en-IN" dirty="0" smtClean="0"/>
              <a:t>Remember- You are an Employee of Farmer, guide the farmers, Through PC.</a:t>
            </a:r>
          </a:p>
          <a:p>
            <a:r>
              <a:rPr lang="en-IN" dirty="0" err="1" smtClean="0"/>
              <a:t>Cumulo</a:t>
            </a:r>
            <a:r>
              <a:rPr lang="en-IN" dirty="0" smtClean="0"/>
              <a:t> Nimbus shall travel along with Individuals and Management of </a:t>
            </a:r>
            <a:r>
              <a:rPr lang="en-IN" dirty="0" err="1" smtClean="0"/>
              <a:t>Karpagam</a:t>
            </a:r>
            <a:r>
              <a:rPr lang="en-IN" dirty="0" smtClean="0"/>
              <a:t> to Eliminate this 3 As</a:t>
            </a:r>
          </a:p>
          <a:p>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smtClean="0"/>
              <a:t>One PC to Remove 3 As</a:t>
            </a:r>
          </a:p>
          <a:p>
            <a:r>
              <a:rPr lang="en-IN" dirty="0" smtClean="0"/>
              <a:t>MONEY &amp;  Profit all the Stake Holders</a:t>
            </a:r>
          </a:p>
          <a:p>
            <a:r>
              <a:rPr lang="en-IN" dirty="0" smtClean="0"/>
              <a:t>CUMULO NIMBUS IS ALWAYS BEHIND U</a:t>
            </a:r>
          </a:p>
          <a:p>
            <a:endParaRPr lang="en-IN" dirty="0" smtClean="0"/>
          </a:p>
          <a:p>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1"/>
          <p:cNvSpPr>
            <a:spLocks noGrp="1"/>
          </p:cNvSpPr>
          <p:nvPr>
            <p:ph idx="1"/>
          </p:nvPr>
        </p:nvSpPr>
        <p:spPr/>
        <p:txBody>
          <a:bodyPr/>
          <a:lstStyle/>
          <a:p>
            <a:pPr marL="107950" indent="0">
              <a:buFont typeface="Wingdings 3" pitchFamily="18" charset="2"/>
              <a:buNone/>
            </a:pPr>
            <a:endParaRPr lang="en-IN" dirty="0" smtClean="0"/>
          </a:p>
        </p:txBody>
      </p:sp>
      <p:sp>
        <p:nvSpPr>
          <p:cNvPr id="3" name="Title 2"/>
          <p:cNvSpPr>
            <a:spLocks noGrp="1"/>
          </p:cNvSpPr>
          <p:nvPr>
            <p:ph type="title"/>
          </p:nvPr>
        </p:nvSpPr>
        <p:spPr/>
        <p:txBody>
          <a:bodyPr>
            <a:normAutofit fontScale="90000"/>
          </a:bodyPr>
          <a:lstStyle/>
          <a:p>
            <a:pPr>
              <a:defRPr/>
            </a:pPr>
            <a:r>
              <a:rPr lang="en-US" dirty="0" err="1" smtClean="0"/>
              <a:t>Manthan</a:t>
            </a:r>
            <a:r>
              <a:rPr lang="en-US" dirty="0" smtClean="0"/>
              <a:t> – Film by </a:t>
            </a:r>
            <a:r>
              <a:rPr lang="en-US" dirty="0" err="1" smtClean="0"/>
              <a:t>Amul</a:t>
            </a:r>
            <a:r>
              <a:rPr lang="en-US" dirty="0" smtClean="0"/>
              <a:t> &amp; </a:t>
            </a:r>
            <a:r>
              <a:rPr lang="en-US" dirty="0" err="1" smtClean="0"/>
              <a:t>Shyam</a:t>
            </a:r>
            <a:r>
              <a:rPr lang="en-US" dirty="0" smtClean="0"/>
              <a:t> </a:t>
            </a:r>
            <a:r>
              <a:rPr lang="en-US" dirty="0" err="1" smtClean="0"/>
              <a:t>Benegal</a:t>
            </a:r>
            <a:endParaRPr lang="en-IN" dirty="0"/>
          </a:p>
        </p:txBody>
      </p:sp>
      <p:graphicFrame>
        <p:nvGraphicFramePr>
          <p:cNvPr id="14340" name="Object 3"/>
          <p:cNvGraphicFramePr>
            <a:graphicFrameLocks noChangeAspect="1"/>
          </p:cNvGraphicFramePr>
          <p:nvPr/>
        </p:nvGraphicFramePr>
        <p:xfrm>
          <a:off x="2081213" y="2103438"/>
          <a:ext cx="1677987" cy="439737"/>
        </p:xfrm>
        <a:graphic>
          <a:graphicData uri="http://schemas.openxmlformats.org/presentationml/2006/ole">
            <p:oleObj spid="_x0000_s33794" name="Packager Shell Object" showAsIcon="1" r:id="rId3" imgW="1693800" imgH="437760" progId="Package">
              <p:embed/>
            </p:oleObj>
          </a:graphicData>
        </a:graphic>
      </p:graphicFrame>
      <p:graphicFrame>
        <p:nvGraphicFramePr>
          <p:cNvPr id="5" name="Object 3"/>
          <p:cNvGraphicFramePr>
            <a:graphicFrameLocks noChangeAspect="1"/>
          </p:cNvGraphicFramePr>
          <p:nvPr/>
        </p:nvGraphicFramePr>
        <p:xfrm>
          <a:off x="2057400" y="2133600"/>
          <a:ext cx="1677987" cy="439737"/>
        </p:xfrm>
        <a:graphic>
          <a:graphicData uri="http://schemas.openxmlformats.org/presentationml/2006/ole">
            <p:oleObj spid="_x0000_s33795" name="Packager Shell Object" showAsIcon="1" r:id="rId4" imgW="1693800" imgH="437760" progId="Package">
              <p:embed/>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IN" dirty="0" smtClean="0">
                <a:latin typeface="Arial Black" pitchFamily="34" charset="0"/>
              </a:rPr>
              <a:t>A PROPOSAL</a:t>
            </a:r>
            <a:br>
              <a:rPr lang="en-IN" dirty="0" smtClean="0">
                <a:latin typeface="Arial Black" pitchFamily="34" charset="0"/>
              </a:rPr>
            </a:br>
            <a:r>
              <a:rPr lang="en-IN" dirty="0" smtClean="0">
                <a:latin typeface="Arial Black" pitchFamily="34" charset="0"/>
              </a:rPr>
              <a:t>FOR OPEN MIND</a:t>
            </a:r>
            <a:br>
              <a:rPr lang="en-IN" dirty="0" smtClean="0">
                <a:latin typeface="Arial Black" pitchFamily="34" charset="0"/>
              </a:rPr>
            </a:br>
            <a:endParaRPr lang="en-IN" dirty="0">
              <a:latin typeface="Arial Black" pitchFamily="34" charset="0"/>
            </a:endParaRPr>
          </a:p>
        </p:txBody>
      </p:sp>
      <p:sp>
        <p:nvSpPr>
          <p:cNvPr id="3" name="Content Placeholder 2"/>
          <p:cNvSpPr>
            <a:spLocks noGrp="1"/>
          </p:cNvSpPr>
          <p:nvPr>
            <p:ph idx="1"/>
          </p:nvPr>
        </p:nvSpPr>
        <p:spPr/>
        <p:txBody>
          <a:bodyPr>
            <a:normAutofit fontScale="85000" lnSpcReduction="20000"/>
          </a:bodyPr>
          <a:lstStyle/>
          <a:p>
            <a:pPr algn="ctr"/>
            <a:r>
              <a:rPr lang="en-IN" sz="4000" b="1" dirty="0" smtClean="0"/>
              <a:t>A JOINT AGRI BUSINESS VENTURE BETWEEN KARPAGAM AND CUMULO NIMBUS AGRO.</a:t>
            </a:r>
          </a:p>
          <a:p>
            <a:pPr algn="ctr"/>
            <a:r>
              <a:rPr lang="en-IN" sz="4000" b="1" dirty="0" smtClean="0"/>
              <a:t>ALLIVIATING THE PRESENT CRISIS OF INDIAN FARMERS THROUGH KURIEN’S AGRI BUSINESS MODEL AT MICRO LEVEL TAMILNADU – AN  OPPURTUNITY TO YOUNG GRADUATES</a:t>
            </a:r>
          </a:p>
          <a:p>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AMMANAM &amp; ASINGAM</a:t>
            </a:r>
            <a:endParaRPr lang="en-IN" dirty="0"/>
          </a:p>
        </p:txBody>
      </p:sp>
      <p:pic>
        <p:nvPicPr>
          <p:cNvPr id="6" name="Content Placeholder 5" descr="images01VXZRXB.jpg"/>
          <p:cNvPicPr>
            <a:picLocks noGrp="1" noChangeAspect="1"/>
          </p:cNvPicPr>
          <p:nvPr>
            <p:ph sz="half" idx="1"/>
          </p:nvPr>
        </p:nvPicPr>
        <p:blipFill>
          <a:blip r:embed="rId2"/>
          <a:stretch>
            <a:fillRect/>
          </a:stretch>
        </p:blipFill>
        <p:spPr>
          <a:xfrm>
            <a:off x="1052512" y="2071678"/>
            <a:ext cx="2847975" cy="2591603"/>
          </a:xfrm>
        </p:spPr>
      </p:pic>
      <p:pic>
        <p:nvPicPr>
          <p:cNvPr id="8" name="Content Placeholder 7" descr="568295-tamil-nadu-farmers1.jpg"/>
          <p:cNvPicPr>
            <a:picLocks noGrp="1" noChangeAspect="1"/>
          </p:cNvPicPr>
          <p:nvPr>
            <p:ph sz="half" idx="2"/>
          </p:nvPr>
        </p:nvPicPr>
        <p:blipFill>
          <a:blip r:embed="rId3"/>
          <a:stretch>
            <a:fillRect/>
          </a:stretch>
        </p:blipFill>
        <p:spPr>
          <a:xfrm>
            <a:off x="4500562" y="1857364"/>
            <a:ext cx="4286280" cy="3000396"/>
          </a:xfr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Other titles Created</a:t>
            </a:r>
            <a:endParaRPr lang="en-IN" dirty="0"/>
          </a:p>
        </p:txBody>
      </p:sp>
      <p:sp>
        <p:nvSpPr>
          <p:cNvPr id="3" name="Content Placeholder 2"/>
          <p:cNvSpPr>
            <a:spLocks noGrp="1"/>
          </p:cNvSpPr>
          <p:nvPr>
            <p:ph idx="1"/>
          </p:nvPr>
        </p:nvSpPr>
        <p:spPr/>
        <p:txBody>
          <a:bodyPr/>
          <a:lstStyle/>
          <a:p>
            <a:r>
              <a:rPr lang="en-IN" dirty="0" smtClean="0"/>
              <a:t>REMOVE  THE  AMMANAM(NAKED) ASINGAM(BAD) &amp; AVAMANAM(SHAME) OF INDIAN FARMERS BY KURIEN’S AGRI BUSINESS MODEL</a:t>
            </a:r>
          </a:p>
          <a:p>
            <a:r>
              <a:rPr lang="en-IN" dirty="0" smtClean="0"/>
              <a:t>AMMANAM –  NAKED .</a:t>
            </a:r>
          </a:p>
          <a:p>
            <a:r>
              <a:rPr lang="en-IN" dirty="0" smtClean="0"/>
              <a:t>ASINGAM - </a:t>
            </a:r>
            <a:r>
              <a:rPr lang="en-IN" b="1" dirty="0" smtClean="0"/>
              <a:t>TN farmers resort to drastic measures, drink own urine</a:t>
            </a:r>
          </a:p>
          <a:p>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smtClean="0"/>
              <a:t>ALL SUCCESSFUL PEOPLE IN THE LIFE MET  THE  ASINGAM AND ALSO AVAMANAM.</a:t>
            </a:r>
          </a:p>
          <a:p>
            <a:r>
              <a:rPr lang="en-IN" dirty="0" smtClean="0"/>
              <a:t>SO LET US BIGIN TO RAISE THE PRODUCERS WHO MET THE BOTH As</a:t>
            </a:r>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Game Plan</a:t>
            </a:r>
            <a:endParaRPr lang="en-IN" dirty="0"/>
          </a:p>
        </p:txBody>
      </p:sp>
      <p:sp>
        <p:nvSpPr>
          <p:cNvPr id="3" name="Content Placeholder 2"/>
          <p:cNvSpPr>
            <a:spLocks noGrp="1"/>
          </p:cNvSpPr>
          <p:nvPr>
            <p:ph idx="1"/>
          </p:nvPr>
        </p:nvSpPr>
        <p:spPr/>
        <p:txBody>
          <a:bodyPr>
            <a:normAutofit fontScale="92500"/>
          </a:bodyPr>
          <a:lstStyle/>
          <a:p>
            <a:r>
              <a:rPr lang="en-IN" dirty="0" smtClean="0"/>
              <a:t>About CBM</a:t>
            </a:r>
          </a:p>
          <a:p>
            <a:r>
              <a:rPr lang="en-IN" dirty="0" smtClean="0"/>
              <a:t>Understanding the Crisis</a:t>
            </a:r>
          </a:p>
          <a:p>
            <a:r>
              <a:rPr lang="en-IN" dirty="0" smtClean="0"/>
              <a:t>What is </a:t>
            </a:r>
            <a:r>
              <a:rPr lang="en-IN" dirty="0" err="1" smtClean="0"/>
              <a:t>Dr.Kurien’s</a:t>
            </a:r>
            <a:r>
              <a:rPr lang="en-IN" dirty="0" smtClean="0"/>
              <a:t> </a:t>
            </a:r>
            <a:r>
              <a:rPr lang="en-IN" dirty="0" err="1" smtClean="0"/>
              <a:t>Agri</a:t>
            </a:r>
            <a:r>
              <a:rPr lang="en-IN" dirty="0" smtClean="0"/>
              <a:t> Business Model</a:t>
            </a:r>
          </a:p>
          <a:p>
            <a:r>
              <a:rPr lang="en-IN" dirty="0" smtClean="0"/>
              <a:t>Solving the Crisis by the </a:t>
            </a:r>
            <a:r>
              <a:rPr lang="en-IN" dirty="0" err="1" smtClean="0"/>
              <a:t>Agri</a:t>
            </a:r>
            <a:r>
              <a:rPr lang="en-IN" dirty="0" smtClean="0"/>
              <a:t> Business Model</a:t>
            </a:r>
          </a:p>
          <a:p>
            <a:r>
              <a:rPr lang="en-IN" dirty="0" smtClean="0"/>
              <a:t>Can you be a </a:t>
            </a:r>
            <a:r>
              <a:rPr lang="en-IN" dirty="0" err="1" smtClean="0"/>
              <a:t>Kurien</a:t>
            </a:r>
            <a:r>
              <a:rPr lang="en-IN" dirty="0" smtClean="0"/>
              <a:t>/ CEO in somewhere and in some place for the farmers with your plan.</a:t>
            </a:r>
          </a:p>
          <a:p>
            <a:r>
              <a:rPr lang="en-IN" dirty="0" smtClean="0"/>
              <a:t>Can we make a start &amp; plan within another 15 days.</a:t>
            </a:r>
          </a:p>
          <a:p>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Introduce my Major Gods</a:t>
            </a:r>
            <a:endParaRPr lang="en-IN" dirty="0"/>
          </a:p>
        </p:txBody>
      </p:sp>
      <p:sp>
        <p:nvSpPr>
          <p:cNvPr id="3" name="Content Placeholder 2"/>
          <p:cNvSpPr>
            <a:spLocks noGrp="1"/>
          </p:cNvSpPr>
          <p:nvPr>
            <p:ph idx="1"/>
          </p:nvPr>
        </p:nvSpPr>
        <p:spPr/>
        <p:txBody>
          <a:bodyPr/>
          <a:lstStyle/>
          <a:p>
            <a:r>
              <a:rPr lang="en-IN" dirty="0" smtClean="0"/>
              <a:t>Parents – </a:t>
            </a:r>
            <a:r>
              <a:rPr lang="en-IN" dirty="0" err="1" smtClean="0"/>
              <a:t>Chenniappan</a:t>
            </a:r>
            <a:r>
              <a:rPr lang="en-IN" dirty="0" smtClean="0"/>
              <a:t> and </a:t>
            </a:r>
            <a:r>
              <a:rPr lang="en-IN" dirty="0" err="1" smtClean="0"/>
              <a:t>Ramayammal</a:t>
            </a:r>
            <a:endParaRPr lang="en-IN" dirty="0" smtClean="0"/>
          </a:p>
          <a:p>
            <a:r>
              <a:rPr lang="en-IN" dirty="0" smtClean="0"/>
              <a:t>My Uncle </a:t>
            </a:r>
            <a:r>
              <a:rPr lang="en-IN" dirty="0" err="1" smtClean="0"/>
              <a:t>Duraisamy</a:t>
            </a:r>
            <a:endParaRPr lang="en-IN" dirty="0" smtClean="0"/>
          </a:p>
          <a:p>
            <a:r>
              <a:rPr lang="en-IN" dirty="0" err="1" smtClean="0"/>
              <a:t>Swamy</a:t>
            </a:r>
            <a:r>
              <a:rPr lang="en-IN" dirty="0" smtClean="0"/>
              <a:t> </a:t>
            </a:r>
            <a:r>
              <a:rPr lang="en-IN" dirty="0" err="1" smtClean="0"/>
              <a:t>Chidbhavananda</a:t>
            </a:r>
            <a:endParaRPr lang="en-IN" dirty="0" smtClean="0"/>
          </a:p>
          <a:p>
            <a:r>
              <a:rPr lang="en-IN" dirty="0" err="1" smtClean="0"/>
              <a:t>Dr.Kurien</a:t>
            </a:r>
            <a:endParaRPr lang="en-IN" dirty="0" smtClean="0"/>
          </a:p>
          <a:p>
            <a:r>
              <a:rPr lang="en-IN" dirty="0" err="1" smtClean="0"/>
              <a:t>Irfan</a:t>
            </a:r>
            <a:r>
              <a:rPr lang="en-IN" dirty="0" smtClean="0"/>
              <a:t> </a:t>
            </a:r>
            <a:r>
              <a:rPr lang="en-IN" dirty="0" err="1" smtClean="0"/>
              <a:t>Allana</a:t>
            </a:r>
            <a:r>
              <a:rPr lang="en-IN" dirty="0" smtClean="0"/>
              <a:t> – Chairman </a:t>
            </a:r>
            <a:r>
              <a:rPr lang="en-IN" dirty="0" err="1" smtClean="0"/>
              <a:t>Allana</a:t>
            </a:r>
            <a:endParaRPr lang="en-IN" dirty="0" smtClean="0"/>
          </a:p>
          <a:p>
            <a:r>
              <a:rPr lang="en-IN" dirty="0" err="1" smtClean="0"/>
              <a:t>Sundarrajan</a:t>
            </a:r>
            <a:r>
              <a:rPr lang="en-IN" dirty="0" smtClean="0"/>
              <a:t> – MD., </a:t>
            </a:r>
            <a:r>
              <a:rPr lang="en-IN" dirty="0" err="1" smtClean="0"/>
              <a:t>Suguna</a:t>
            </a:r>
            <a:r>
              <a:rPr lang="en-IN" dirty="0" smtClean="0"/>
              <a:t> Foods</a:t>
            </a:r>
          </a:p>
          <a:p>
            <a:r>
              <a:rPr lang="en-IN" dirty="0" err="1" smtClean="0"/>
              <a:t>Kalamani</a:t>
            </a:r>
            <a:r>
              <a:rPr lang="en-IN" dirty="0" smtClean="0"/>
              <a:t> – My bitter Half</a:t>
            </a:r>
          </a:p>
          <a:p>
            <a:pPr>
              <a:buNone/>
            </a:pPr>
            <a:r>
              <a:rPr lang="en-IN" dirty="0" smtClean="0"/>
              <a:t>VIRTUES DO NOT MAKE MANAGERS</a:t>
            </a:r>
          </a:p>
          <a:p>
            <a:endParaRPr lang="en-I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762</TotalTime>
  <Words>1408</Words>
  <Application>Microsoft Office PowerPoint</Application>
  <PresentationFormat>On-screen Show (4:3)</PresentationFormat>
  <Paragraphs>200</Paragraphs>
  <Slides>39</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Solstice</vt:lpstr>
      <vt:lpstr>Packager Shell Object</vt:lpstr>
      <vt:lpstr>TRIBUTE TO THE HERO OF THE DAY AND GUIDING SOURCE TO INDIANS - DR VERGHESE KURIEN</vt:lpstr>
      <vt:lpstr>Slide 2</vt:lpstr>
      <vt:lpstr>Life ambition</vt:lpstr>
      <vt:lpstr>A PROPOSAL FOR OPEN MIND </vt:lpstr>
      <vt:lpstr>AMMANAM &amp; ASINGAM</vt:lpstr>
      <vt:lpstr>Other titles Created</vt:lpstr>
      <vt:lpstr>Slide 7</vt:lpstr>
      <vt:lpstr>Game Plan</vt:lpstr>
      <vt:lpstr>Introduce my Major Gods</vt:lpstr>
      <vt:lpstr>I BELIVE IN</vt:lpstr>
      <vt:lpstr>What is the Problem ?</vt:lpstr>
      <vt:lpstr>GOVERNMENT</vt:lpstr>
      <vt:lpstr> DR.KURIEN, Milk Man of the Country,Father of White Revolution</vt:lpstr>
      <vt:lpstr>What Amul &amp; Kurien  Made Success</vt:lpstr>
      <vt:lpstr>Slide 15</vt:lpstr>
      <vt:lpstr>Managing the Prime Ministers</vt:lpstr>
      <vt:lpstr>Milk – Dairy – Dr.V Kurien</vt:lpstr>
      <vt:lpstr>Where is Bharath Ratna ?</vt:lpstr>
      <vt:lpstr>Where is Bharath Ratna ?</vt:lpstr>
      <vt:lpstr>Tribute Dr.Kurien</vt:lpstr>
      <vt:lpstr>Single most Best Commodity in Farmers Revenue</vt:lpstr>
      <vt:lpstr>Slide 22</vt:lpstr>
      <vt:lpstr>Success of Amul</vt:lpstr>
      <vt:lpstr> What is the Great achievement Dr.Kurien made. </vt:lpstr>
      <vt:lpstr>Shall We find a solution ?</vt:lpstr>
      <vt:lpstr>Shall we find solution ?</vt:lpstr>
      <vt:lpstr>The least preferred Institution</vt:lpstr>
      <vt:lpstr>Create an Another Post</vt:lpstr>
      <vt:lpstr>PRODUCERS’ COMPANY (PC)</vt:lpstr>
      <vt:lpstr>What &amp; Why  is Producer Company</vt:lpstr>
      <vt:lpstr>PC can undertake</vt:lpstr>
      <vt:lpstr>Concept of Producer Company - Introduced</vt:lpstr>
      <vt:lpstr>Road Map to PC</vt:lpstr>
      <vt:lpstr>                    PC</vt:lpstr>
      <vt:lpstr>Slide 35</vt:lpstr>
      <vt:lpstr>Action Plan </vt:lpstr>
      <vt:lpstr>What is the Take</vt:lpstr>
      <vt:lpstr>Slide 38</vt:lpstr>
      <vt:lpstr>Manthan – Film by Amul &amp; Shyam Benegal</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 Bala</dc:creator>
  <cp:lastModifiedBy>C Bala</cp:lastModifiedBy>
  <cp:revision>114</cp:revision>
  <dcterms:created xsi:type="dcterms:W3CDTF">2017-06-27T17:18:52Z</dcterms:created>
  <dcterms:modified xsi:type="dcterms:W3CDTF">2017-07-13T09:19:16Z</dcterms:modified>
</cp:coreProperties>
</file>